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>
  <p:sldMasterIdLst>
    <p:sldMasterId id="2147483773" r:id="rId1"/>
  </p:sldMasterIdLst>
  <p:notesMasterIdLst>
    <p:notesMasterId r:id="rId2"/>
  </p:notesMasterIdLst>
  <p:sldIdLst>
    <p:sldId id="264" r:id="rId3"/>
    <p:sldId id="265" r:id="rId4"/>
    <p:sldId id="292" r:id="rId5"/>
    <p:sldId id="267" r:id="rId6"/>
    <p:sldId id="293" r:id="rId7"/>
    <p:sldId id="294" r:id="rId8"/>
    <p:sldId id="295" r:id="rId9"/>
    <p:sldId id="296" r:id="rId10"/>
    <p:sldId id="319" r:id="rId11"/>
    <p:sldId id="299" r:id="rId12"/>
    <p:sldId id="302" r:id="rId13"/>
    <p:sldId id="303" r:id="rId14"/>
    <p:sldId id="306" r:id="rId15"/>
    <p:sldId id="307" r:id="rId16"/>
    <p:sldId id="313" r:id="rId17"/>
    <p:sldId id="314" r:id="rId18"/>
    <p:sldId id="315" r:id="rId19"/>
    <p:sldId id="316" r:id="rId20"/>
    <p:sldId id="324" r:id="rId21"/>
    <p:sldId id="321" r:id="rId22"/>
    <p:sldId id="322" r:id="rId23"/>
    <p:sldId id="323" r:id="rId24"/>
    <p:sldId id="291" r:id="rId25"/>
  </p:sldIdLst>
  <p:sldSz cx="12192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>
        <p:scale>
          <a:sx n="120" d="100"/>
          <a:sy n="120" d="100"/>
        </p:scale>
        <p:origin x="0" y="0"/>
      </p:cViewPr>
      <p:guideLst>
        <p:guide orient="horz" pos="214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6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7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8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장바구니 페이지로 이동하게 되면 회원번호를 전달 받아 모든 </a:t>
            </a:r>
            <a:r>
              <a:rPr lang="ko-KR" altLang="en-US" dirty="0" err="1">
                <a:ea typeface="맑은 고딕"/>
                <a:cs typeface="Calibri"/>
              </a:rPr>
              <a:t>카트정보를</a:t>
            </a:r>
            <a:r>
              <a:rPr lang="ko-KR" altLang="en-US" dirty="0">
                <a:ea typeface="맑은 고딕"/>
                <a:cs typeface="Calibri"/>
              </a:rPr>
              <a:t> 출력합니다.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체크박스로 전체 체크하거나 선택 체크하여 주문, 삭제하고, 수량 변경버튼을 통해 수량을 변경합니다.</a:t>
            </a:r>
          </a:p>
          <a:p>
            <a:pPr>
              <a:defRPr/>
            </a:pPr>
            <a:endParaRPr lang="ko-KR" altLang="en-US" dirty="0">
              <a:ea typeface="맑은 고딕"/>
              <a:cs typeface="Calibri"/>
            </a:endParaRP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체크박스 선택 및 해제 시 가격을 변경하거나 선택 삭제 및 주문하는 방법이 까다로웠는데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이를 해결하기 위해 </a:t>
            </a:r>
            <a:r>
              <a:rPr lang="ko-KR" altLang="en-US" dirty="0" err="1">
                <a:ea typeface="맑은 고딕"/>
                <a:cs typeface="Calibri"/>
              </a:rPr>
              <a:t>id</a:t>
            </a:r>
            <a:r>
              <a:rPr lang="ko-KR" altLang="en-US" dirty="0">
                <a:ea typeface="맑은 고딕"/>
                <a:cs typeface="Calibri"/>
              </a:rPr>
              <a:t> 속성값을 </a:t>
            </a:r>
            <a:r>
              <a:rPr lang="ko-KR" altLang="en-US" dirty="0" err="1">
                <a:ea typeface="맑은 고딕"/>
                <a:cs typeface="Calibri"/>
              </a:rPr>
              <a:t>카트번호_할인율_가격으로</a:t>
            </a:r>
            <a:r>
              <a:rPr lang="ko-KR" altLang="en-US" dirty="0">
                <a:ea typeface="맑은 고딕"/>
                <a:cs typeface="Calibri"/>
              </a:rPr>
              <a:t> 작성해 </a:t>
            </a:r>
            <a:r>
              <a:rPr lang="ko-KR" altLang="en-US" dirty="0" err="1">
                <a:ea typeface="맑은 고딕"/>
                <a:cs typeface="Calibri"/>
              </a:rPr>
              <a:t>split으로</a:t>
            </a:r>
            <a:r>
              <a:rPr lang="ko-KR" altLang="en-US" dirty="0">
                <a:ea typeface="맑은 고딕"/>
                <a:cs typeface="Calibri"/>
              </a:rPr>
              <a:t> 배열을 만들어 원하는 </a:t>
            </a:r>
            <a:r>
              <a:rPr lang="ko-KR" altLang="en-US" dirty="0" err="1">
                <a:ea typeface="맑은 고딕"/>
                <a:cs typeface="Calibri"/>
              </a:rPr>
              <a:t>index</a:t>
            </a:r>
            <a:r>
              <a:rPr lang="ko-KR" altLang="en-US" dirty="0">
                <a:ea typeface="맑은 고딕"/>
                <a:cs typeface="Calibri"/>
              </a:rPr>
              <a:t> 위치의 값을 사용했습니다.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선택된 체크박스의 value 값을 </a:t>
            </a:r>
            <a:r>
              <a:rPr lang="ko-KR" altLang="en-US">
                <a:ea typeface="맑은 고딕"/>
                <a:cs typeface="Calibri"/>
              </a:rPr>
              <a:t>카트번호로 전달받아 주문 상품 정보를 나열</a:t>
            </a:r>
          </a:p>
          <a:p>
            <a:pPr>
              <a:defRPr/>
            </a:pPr>
            <a:r>
              <a:rPr lang="ko-KR" altLang="en-US" dirty="0" err="1">
                <a:ea typeface="맑은 고딕"/>
                <a:cs typeface="Calibri"/>
              </a:rPr>
              <a:t>Session에</a:t>
            </a:r>
            <a:r>
              <a:rPr lang="ko-KR" altLang="en-US">
                <a:ea typeface="맑은 고딕"/>
                <a:cs typeface="Calibri"/>
              </a:rPr>
              <a:t> 저장된 회원정보를 이용하여 출력</a:t>
            </a:r>
          </a:p>
          <a:p>
            <a:pPr>
              <a:defRPr/>
            </a:pPr>
            <a:r>
              <a:rPr lang="ko-KR" altLang="en-US">
                <a:ea typeface="맑은 고딕"/>
                <a:cs typeface="Calibri"/>
              </a:rPr>
              <a:t>주문자 정보와 동일할 경우 체크박스를 클릭 시 회원정보를 출력</a:t>
            </a:r>
          </a:p>
          <a:p>
            <a:pPr>
              <a:defRPr/>
            </a:pPr>
            <a:r>
              <a:rPr lang="ko-KR" altLang="en-US">
                <a:ea typeface="맑은 고딕"/>
                <a:cs typeface="Calibri"/>
              </a:rPr>
              <a:t>새로운 배송지 선택 시 공백으로 표기</a:t>
            </a:r>
            <a:endParaRPr lang="ko-KR" altLang="en-US" dirty="0">
              <a:ea typeface="맑은 고딕"/>
              <a:cs typeface="Calibri"/>
            </a:endParaRPr>
          </a:p>
          <a:p>
            <a:pPr>
              <a:defRPr/>
            </a:pPr>
            <a:r>
              <a:rPr lang="ko-KR" altLang="en-US">
                <a:ea typeface="맑은 고딕"/>
                <a:cs typeface="Calibri"/>
              </a:rPr>
              <a:t>결제를 완료하면 구매 완료페이지를 보여주고, 홈이나 주문내역으로 이동하게 함</a:t>
            </a:r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주문내역에서 구간별 조회를 가능하도록 설정하였습니다.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내역 검색은 </a:t>
            </a:r>
            <a:r>
              <a:rPr lang="ko-KR" altLang="en-US" dirty="0" err="1">
                <a:ea typeface="맑은 고딕"/>
                <a:cs typeface="Calibri"/>
              </a:rPr>
              <a:t>ajax를</a:t>
            </a:r>
            <a:r>
              <a:rPr lang="ko-KR" altLang="en-US" dirty="0">
                <a:ea typeface="맑은 고딕"/>
                <a:cs typeface="Calibri"/>
              </a:rPr>
              <a:t> 사용해여 </a:t>
            </a:r>
            <a:r>
              <a:rPr lang="ko-KR" altLang="en-US" dirty="0" err="1">
                <a:ea typeface="맑은 고딕"/>
                <a:cs typeface="Calibri"/>
              </a:rPr>
              <a:t>html이</a:t>
            </a:r>
            <a:r>
              <a:rPr lang="ko-KR" altLang="en-US" dirty="0">
                <a:ea typeface="맑은 고딕"/>
                <a:cs typeface="Calibri"/>
              </a:rPr>
              <a:t> 출력되도록 하였습니다.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여기서 문제가 회원번호로 모든 주문내역을 출력하면 같은 </a:t>
            </a:r>
            <a:r>
              <a:rPr lang="ko-KR" altLang="en-US" dirty="0" err="1">
                <a:ea typeface="맑은 고딕"/>
                <a:cs typeface="Calibri"/>
              </a:rPr>
              <a:t>timestamp에</a:t>
            </a:r>
            <a:r>
              <a:rPr lang="ko-KR" altLang="en-US" dirty="0">
                <a:ea typeface="맑은 고딕"/>
                <a:cs typeface="Calibri"/>
              </a:rPr>
              <a:t> 찍힌 제품도 같이 출력이 되는 문제가 발생합니다.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그래서 대표제품 하나만 출력할 수 있도록 </a:t>
            </a:r>
            <a:r>
              <a:rPr lang="ko-KR" altLang="en-US" dirty="0" err="1">
                <a:ea typeface="맑은 고딕"/>
                <a:cs typeface="Calibri"/>
              </a:rPr>
              <a:t>sql문을</a:t>
            </a:r>
            <a:r>
              <a:rPr lang="ko-KR" altLang="en-US" dirty="0">
                <a:ea typeface="맑은 고딕"/>
                <a:cs typeface="Calibri"/>
              </a:rPr>
              <a:t> 작성하였는데요, </a:t>
            </a:r>
            <a:r>
              <a:rPr lang="ko-KR" altLang="en-US" dirty="0" err="1">
                <a:ea typeface="맑은 고딕"/>
                <a:cs typeface="Calibri"/>
              </a:rPr>
              <a:t>row_number</a:t>
            </a:r>
            <a:r>
              <a:rPr lang="ko-KR" altLang="en-US" dirty="0">
                <a:ea typeface="맑은 고딕"/>
                <a:cs typeface="Calibri"/>
              </a:rPr>
              <a:t>() 라는 메소드를 사용해서 작성을 하면 다음과 같이 같은 시간대에 등록된 제품에 번호가 들어가</a:t>
            </a:r>
          </a:p>
          <a:p>
            <a:pPr>
              <a:defRPr/>
            </a:pPr>
            <a:r>
              <a:rPr lang="ko-KR" altLang="en-US" dirty="0" err="1">
                <a:ea typeface="맑은 고딕"/>
                <a:cs typeface="Calibri"/>
              </a:rPr>
              <a:t>Rn이</a:t>
            </a:r>
            <a:r>
              <a:rPr lang="ko-KR" altLang="en-US" dirty="0">
                <a:ea typeface="맑은 고딕"/>
                <a:cs typeface="Calibri"/>
              </a:rPr>
              <a:t> 1인 제품만 출력될 수 있도록 하였습니다.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위시리스트 클릭 시 내가 </a:t>
            </a:r>
            <a:r>
              <a:rPr lang="ko-KR" altLang="en-US" dirty="0" err="1">
                <a:ea typeface="맑은 고딕"/>
                <a:cs typeface="Calibri"/>
              </a:rPr>
              <a:t>찜한</a:t>
            </a:r>
            <a:r>
              <a:rPr lang="ko-KR" altLang="en-US" dirty="0">
                <a:ea typeface="맑은 고딕"/>
                <a:cs typeface="Calibri"/>
              </a:rPr>
              <a:t> 목록들이 출력되는데요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사진이나 제품명 클릭 시 제품 상세보기로 갑니다.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리뷰 버튼 클릭 시 배송이 완료된 제품에 한해서 리뷰를 작성할 수 있도록 구성하였습니다.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작성이 완료된 리뷰는 내가 작성한 리뷰에서 확인할 수 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>
                <a:ea typeface="맑은 고딕"/>
                <a:cs typeface="Calibri"/>
              </a:rPr>
              <a:t>Qa</a:t>
            </a:r>
            <a:r>
              <a:rPr lang="ko-KR" altLang="en-US" dirty="0">
                <a:ea typeface="맑은 고딕"/>
                <a:cs typeface="Calibri"/>
              </a:rPr>
              <a:t> 페이지에서는 내가 쓴 </a:t>
            </a:r>
            <a:r>
              <a:rPr lang="ko-KR" altLang="en-US" dirty="0" err="1">
                <a:ea typeface="맑은 고딕"/>
                <a:cs typeface="Calibri"/>
              </a:rPr>
              <a:t>qa</a:t>
            </a:r>
            <a:r>
              <a:rPr lang="ko-KR" altLang="en-US" dirty="0">
                <a:ea typeface="맑은 고딕"/>
                <a:cs typeface="Calibri"/>
              </a:rPr>
              <a:t> 목록을 확인할 수 있습니다.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또는 </a:t>
            </a:r>
            <a:r>
              <a:rPr lang="ko-KR" altLang="en-US" dirty="0" err="1">
                <a:ea typeface="맑은 고딕"/>
                <a:cs typeface="Calibri"/>
              </a:rPr>
              <a:t>메인페이지의</a:t>
            </a:r>
            <a:r>
              <a:rPr lang="ko-KR" altLang="en-US" dirty="0">
                <a:ea typeface="맑은 고딕"/>
                <a:cs typeface="Calibri"/>
              </a:rPr>
              <a:t> 공지사항으로 가서 </a:t>
            </a:r>
            <a:r>
              <a:rPr lang="ko-KR" altLang="en-US" dirty="0" err="1">
                <a:ea typeface="맑은 고딕"/>
                <a:cs typeface="Calibri"/>
              </a:rPr>
              <a:t>qa를</a:t>
            </a:r>
            <a:r>
              <a:rPr lang="ko-KR" altLang="en-US" dirty="0">
                <a:ea typeface="맑은 고딕"/>
                <a:cs typeface="Calibri"/>
              </a:rPr>
              <a:t> 작성할 수 있습니다.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여기서 문제가 하나 있었는데 제품별 </a:t>
            </a:r>
            <a:r>
              <a:rPr lang="ko-KR" altLang="en-US" err="1">
                <a:ea typeface="맑은 고딕"/>
                <a:cs typeface="Calibri"/>
              </a:rPr>
              <a:t>qa와</a:t>
            </a:r>
            <a:r>
              <a:rPr lang="ko-KR" altLang="en-US" dirty="0">
                <a:ea typeface="맑은 고딕"/>
                <a:cs typeface="Calibri"/>
              </a:rPr>
              <a:t> 일반적인 </a:t>
            </a:r>
            <a:r>
              <a:rPr lang="ko-KR" altLang="en-US" err="1">
                <a:ea typeface="맑은 고딕"/>
                <a:cs typeface="Calibri"/>
              </a:rPr>
              <a:t>qa가</a:t>
            </a:r>
            <a:r>
              <a:rPr lang="ko-KR" altLang="en-US" dirty="0">
                <a:ea typeface="맑은 고딕"/>
                <a:cs typeface="Calibri"/>
              </a:rPr>
              <a:t> 다 볼 수 </a:t>
            </a:r>
            <a:r>
              <a:rPr lang="ko-KR" altLang="en-US" err="1">
                <a:ea typeface="맑은 고딕"/>
                <a:cs typeface="Calibri"/>
              </a:rPr>
              <a:t>있어야하는데</a:t>
            </a:r>
            <a:r>
              <a:rPr lang="ko-KR" altLang="en-US" dirty="0">
                <a:ea typeface="맑은 고딕"/>
                <a:cs typeface="Calibri"/>
              </a:rPr>
              <a:t> 제품번호를 전달받는 </a:t>
            </a:r>
            <a:r>
              <a:rPr lang="ko-KR" altLang="en-US" err="1">
                <a:ea typeface="맑은 고딕"/>
                <a:cs typeface="Calibri"/>
              </a:rPr>
              <a:t>sql문을</a:t>
            </a:r>
            <a:r>
              <a:rPr lang="ko-KR" altLang="en-US">
                <a:ea typeface="맑은 고딕"/>
                <a:cs typeface="Calibri"/>
              </a:rPr>
              <a:t> 작성하면 제품번호가 없는 qa는 출력이 안되는 문제가 발생합니다.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그래서 </a:t>
            </a:r>
            <a:r>
              <a:rPr lang="ko-KR" altLang="en-US" dirty="0" err="1">
                <a:ea typeface="맑은 고딕"/>
                <a:cs typeface="Calibri"/>
              </a:rPr>
              <a:t>사용한게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left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outer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join</a:t>
            </a:r>
            <a:r>
              <a:rPr lang="ko-KR" altLang="en-US" dirty="0">
                <a:ea typeface="맑은 고딕"/>
                <a:cs typeface="Calibri"/>
              </a:rPr>
              <a:t> 을 사용해서 제품정보가 </a:t>
            </a:r>
            <a:r>
              <a:rPr lang="ko-KR" altLang="en-US" dirty="0" err="1">
                <a:ea typeface="맑은 고딕"/>
                <a:cs typeface="Calibri"/>
              </a:rPr>
              <a:t>필요없는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qa는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null로</a:t>
            </a:r>
            <a:r>
              <a:rPr lang="ko-KR" altLang="en-US" dirty="0">
                <a:ea typeface="맑은 고딕"/>
                <a:cs typeface="Calibri"/>
              </a:rPr>
              <a:t> 출력되도록 하여 메소드를 작성해서 해결하였습니다.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>
                <a:ea typeface="맑은 고딕"/>
              </a:rPr>
              <a:t>회원가입 - 아이디 비밀번호 등등에서 </a:t>
            </a:r>
            <a:r>
              <a:rPr lang="ko-KR" err="1">
                <a:ea typeface="맑은 고딕"/>
              </a:rPr>
              <a:t>input</a:t>
            </a:r>
            <a:r>
              <a:rPr lang="ko-KR">
                <a:ea typeface="맑은 고딕"/>
              </a:rPr>
              <a:t> 태그를 활용해 </a:t>
            </a:r>
            <a:r>
              <a:rPr lang="ko-KR" err="1">
                <a:ea typeface="맑은 고딕"/>
              </a:rPr>
              <a:t>form태그로</a:t>
            </a:r>
            <a:r>
              <a:rPr lang="ko-KR">
                <a:ea typeface="맑은 고딕"/>
              </a:rPr>
              <a:t> 값을 </a:t>
            </a:r>
            <a:r>
              <a:rPr lang="ko-KR" err="1">
                <a:ea typeface="맑은 고딕"/>
              </a:rPr>
              <a:t>client_join_action.jsp로</a:t>
            </a:r>
            <a:r>
              <a:rPr lang="ko-KR">
                <a:ea typeface="맑은 고딕"/>
              </a:rPr>
              <a:t> 전달합니다.</a:t>
            </a:r>
            <a:endParaRPr lang="en-US" altLang="ko-KR">
              <a:ea typeface="맑은 고딕"/>
            </a:endParaRPr>
          </a:p>
          <a:p>
            <a:pPr>
              <a:defRPr/>
            </a:pPr>
            <a:r>
              <a:rPr lang="ko-KR">
                <a:ea typeface="맑은 고딕"/>
              </a:rPr>
              <a:t>여기서 </a:t>
            </a:r>
            <a:r>
              <a:rPr lang="ko-KR" err="1">
                <a:ea typeface="맑은 고딕"/>
              </a:rPr>
              <a:t>id의</a:t>
            </a:r>
            <a:r>
              <a:rPr lang="ko-KR">
                <a:ea typeface="맑은 고딕"/>
              </a:rPr>
              <a:t> 경우 중복이 되면 안되기 때문에 중복버튼 클릭 시 중복검사를 하는 새 창이 </a:t>
            </a:r>
            <a:r>
              <a:rPr lang="ko-KR" err="1">
                <a:ea typeface="맑은 고딕"/>
              </a:rPr>
              <a:t>팝업되도록</a:t>
            </a:r>
            <a:r>
              <a:rPr lang="ko-KR">
                <a:ea typeface="맑은 고딕"/>
              </a:rPr>
              <a:t> 구성하였습니다.</a:t>
            </a:r>
            <a:endParaRPr lang="en-US" altLang="ko-KR">
              <a:ea typeface="맑은 고딕"/>
            </a:endParaRPr>
          </a:p>
          <a:p>
            <a:pPr>
              <a:defRPr/>
            </a:pPr>
            <a:r>
              <a:rPr lang="ko-KR">
                <a:ea typeface="맑은 고딕"/>
              </a:rPr>
              <a:t>아이디의 </a:t>
            </a:r>
            <a:r>
              <a:rPr lang="ko-KR" err="1">
                <a:ea typeface="맑은 고딕"/>
              </a:rPr>
              <a:t>input</a:t>
            </a:r>
            <a:r>
              <a:rPr lang="ko-KR">
                <a:ea typeface="맑은 고딕"/>
              </a:rPr>
              <a:t> </a:t>
            </a:r>
            <a:r>
              <a:rPr lang="ko-KR" err="1">
                <a:ea typeface="맑은 고딕"/>
              </a:rPr>
              <a:t>태그값을</a:t>
            </a:r>
            <a:r>
              <a:rPr lang="ko-KR">
                <a:ea typeface="맑은 고딕"/>
              </a:rPr>
              <a:t> </a:t>
            </a:r>
            <a:r>
              <a:rPr lang="ko-KR" err="1">
                <a:ea typeface="맑은 고딕"/>
              </a:rPr>
              <a:t>전달값으로</a:t>
            </a:r>
            <a:r>
              <a:rPr lang="ko-KR">
                <a:ea typeface="맑은 고딕"/>
              </a:rPr>
              <a:t> 전달해준 후 아이디에 대한 </a:t>
            </a:r>
            <a:r>
              <a:rPr lang="ko-KR" err="1">
                <a:ea typeface="맑은 고딕"/>
              </a:rPr>
              <a:t>client</a:t>
            </a:r>
            <a:r>
              <a:rPr lang="ko-KR">
                <a:ea typeface="맑은 고딕"/>
              </a:rPr>
              <a:t> 정보를 가져왔을 때 </a:t>
            </a:r>
            <a:r>
              <a:rPr lang="ko-KR" err="1">
                <a:ea typeface="맑은 고딕"/>
              </a:rPr>
              <a:t>null이면</a:t>
            </a:r>
            <a:r>
              <a:rPr lang="ko-KR">
                <a:ea typeface="맑은 고딕"/>
              </a:rPr>
              <a:t> </a:t>
            </a:r>
            <a:r>
              <a:rPr lang="ko-KR" err="1">
                <a:ea typeface="맑은 고딕"/>
              </a:rPr>
              <a:t>사용가능하도록</a:t>
            </a:r>
            <a:r>
              <a:rPr lang="ko-KR">
                <a:ea typeface="맑은 고딕"/>
              </a:rPr>
              <a:t> 구성하였습니다.</a:t>
            </a:r>
            <a:endParaRPr lang="en-US" altLang="ko-KR">
              <a:ea typeface="맑은 고딕"/>
            </a:endParaRPr>
          </a:p>
          <a:p>
            <a:pPr>
              <a:defRPr/>
            </a:pPr>
            <a:r>
              <a:rPr lang="ko-KR" dirty="0">
                <a:ea typeface="맑은 고딕"/>
              </a:rPr>
              <a:t>또한 </a:t>
            </a:r>
            <a:r>
              <a:rPr lang="ko-KR" dirty="0" err="1">
                <a:ea typeface="맑은 고딕"/>
              </a:rPr>
              <a:t>DB에서</a:t>
            </a:r>
            <a:r>
              <a:rPr lang="ko-KR" dirty="0">
                <a:ea typeface="맑은 고딕"/>
              </a:rPr>
              <a:t> </a:t>
            </a:r>
            <a:r>
              <a:rPr lang="ko-KR" dirty="0" err="1">
                <a:ea typeface="맑은 고딕"/>
              </a:rPr>
              <a:t>id</a:t>
            </a:r>
            <a:r>
              <a:rPr lang="ko-KR" dirty="0">
                <a:ea typeface="맑은 고딕"/>
              </a:rPr>
              <a:t> </a:t>
            </a:r>
            <a:r>
              <a:rPr lang="ko-KR" dirty="0" err="1">
                <a:ea typeface="맑은 고딕"/>
              </a:rPr>
              <a:t>에</a:t>
            </a:r>
            <a:r>
              <a:rPr lang="ko-KR" dirty="0">
                <a:ea typeface="맑은 고딕"/>
              </a:rPr>
              <a:t> </a:t>
            </a:r>
            <a:r>
              <a:rPr lang="ko-KR" dirty="0" err="1">
                <a:ea typeface="맑은 고딕"/>
              </a:rPr>
              <a:t>unique</a:t>
            </a:r>
            <a:r>
              <a:rPr lang="ko-KR" dirty="0">
                <a:ea typeface="맑은 고딕"/>
              </a:rPr>
              <a:t> 제약조건을 걸었기 때문에 중복 되면 아이디가 저장되지 않도록 하였습니다.</a:t>
            </a:r>
            <a:endParaRPr lang="ko-KR" dirty="0">
              <a:ea typeface="맑은 고딕"/>
              <a:cs typeface="Calibri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dirty="0"/>
              <a:t>값이 없거나 정규표현식에 맞지 않는 값이 입력되면 </a:t>
            </a:r>
            <a:r>
              <a:rPr lang="ko-KR" dirty="0" err="1"/>
              <a:t>에러메세지를</a:t>
            </a:r>
            <a:r>
              <a:rPr lang="ko-KR" dirty="0"/>
              <a:t> 출력하도록 구성하였습니다.</a:t>
            </a:r>
            <a:endParaRPr lang="en-US"/>
          </a:p>
          <a:p>
            <a:pPr>
              <a:defRPr/>
            </a:pPr>
            <a:r>
              <a:rPr lang="ko-KR" dirty="0"/>
              <a:t>우편번호는 다음 우편번호 </a:t>
            </a:r>
            <a:r>
              <a:rPr lang="ko-KR" dirty="0" err="1"/>
              <a:t>api를</a:t>
            </a:r>
            <a:r>
              <a:rPr lang="ko-KR" dirty="0"/>
              <a:t> 사용하였습니다.</a:t>
            </a:r>
            <a:endParaRPr lang="en-US"/>
          </a:p>
          <a:p>
            <a:pPr>
              <a:defRPr/>
            </a:pPr>
            <a:r>
              <a:rPr lang="ko-KR" dirty="0"/>
              <a:t>회원가입이 성공하면 성공페이지를 출력하고 로그인 창으로 이동하도록 구성하였습니다.</a:t>
            </a:r>
            <a:endParaRPr lang="en-US" dirty="0"/>
          </a:p>
          <a:p>
            <a:pPr>
              <a:defRPr/>
            </a:pPr>
            <a:endParaRPr lang="ko-KR" dirty="0"/>
          </a:p>
          <a:p>
            <a:pPr lvl="0">
              <a:defRPr/>
            </a:pPr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dirty="0">
                <a:ea typeface="맑은 고딕"/>
              </a:rPr>
              <a:t>아이디 찾기는 이름과 </a:t>
            </a:r>
            <a:r>
              <a:rPr lang="ko-KR" dirty="0" err="1">
                <a:ea typeface="맑은 고딕"/>
              </a:rPr>
              <a:t>이메일값을</a:t>
            </a:r>
            <a:r>
              <a:rPr lang="ko-KR" dirty="0">
                <a:ea typeface="맑은 고딕"/>
              </a:rPr>
              <a:t> 전달받아 아이디를 전달하는 </a:t>
            </a:r>
            <a:r>
              <a:rPr lang="ko-KR" dirty="0" err="1">
                <a:ea typeface="맑은 고딕"/>
              </a:rPr>
              <a:t>dao</a:t>
            </a:r>
            <a:r>
              <a:rPr lang="ko-KR" dirty="0">
                <a:ea typeface="맑은 고딕"/>
              </a:rPr>
              <a:t> 메소드를 생성</a:t>
            </a:r>
            <a:endParaRPr lang="en-US" altLang="ko-KR" dirty="0">
              <a:ea typeface="맑은 고딕"/>
            </a:endParaRPr>
          </a:p>
          <a:p>
            <a:pPr>
              <a:defRPr/>
            </a:pPr>
            <a:r>
              <a:rPr lang="ko-KR" dirty="0">
                <a:ea typeface="맑은 고딕"/>
              </a:rPr>
              <a:t>비밀번호를 찾기는 임시비밀번호를 발급하는데 </a:t>
            </a:r>
            <a:r>
              <a:rPr lang="ko-KR" dirty="0" err="1">
                <a:ea typeface="맑은 고딕"/>
              </a:rPr>
              <a:t>UUID의</a:t>
            </a:r>
            <a:r>
              <a:rPr lang="ko-KR" dirty="0">
                <a:ea typeface="맑은 고딕"/>
              </a:rPr>
              <a:t> </a:t>
            </a:r>
            <a:r>
              <a:rPr lang="ko-KR" dirty="0" err="1">
                <a:ea typeface="맑은 고딕"/>
              </a:rPr>
              <a:t>randomUUID메소드를</a:t>
            </a:r>
            <a:r>
              <a:rPr lang="ko-KR" dirty="0">
                <a:ea typeface="맑은 고딕"/>
              </a:rPr>
              <a:t> 사용하여 랜덤비밀번호를 전달하도록 구성하였습니다.</a:t>
            </a:r>
            <a:endParaRPr lang="ko-KR" dirty="0">
              <a:ea typeface="맑은 고딕"/>
              <a:cs typeface="Calibri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헤더부분에는 공지사항 로그아웃 마이페이지, </a:t>
            </a:r>
            <a:r>
              <a:rPr lang="ko-KR" altLang="en-US" dirty="0" err="1">
                <a:ea typeface="맑은 고딕"/>
                <a:cs typeface="Calibri"/>
              </a:rPr>
              <a:t>메인로고</a:t>
            </a:r>
            <a:r>
              <a:rPr lang="ko-KR" altLang="en-US" dirty="0">
                <a:ea typeface="맑은 고딕"/>
                <a:cs typeface="Calibri"/>
              </a:rPr>
              <a:t>, 검색어 및 찜, 카트가 있습니다.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카테고리</a:t>
            </a:r>
          </a:p>
          <a:p>
            <a:pPr>
              <a:defRPr/>
            </a:pPr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다음은 제품에 대한 처리인데, 먼저 원하는 상품 클릭 시 아이디와 제품번호를 전달하여 상세페이지로 이동합니다.</a:t>
            </a:r>
          </a:p>
          <a:p>
            <a:pPr>
              <a:defRPr/>
            </a:pPr>
            <a:r>
              <a:rPr lang="ko-KR" altLang="en-US" dirty="0" err="1">
                <a:ea typeface="맑은 고딕"/>
                <a:cs typeface="Calibri"/>
              </a:rPr>
              <a:t>Javascript로</a:t>
            </a:r>
            <a:r>
              <a:rPr lang="ko-KR" altLang="en-US" dirty="0">
                <a:ea typeface="맑은 고딕"/>
                <a:cs typeface="Calibri"/>
              </a:rPr>
              <a:t> </a:t>
            </a:r>
            <a:r>
              <a:rPr lang="ko-KR" altLang="en-US" dirty="0" err="1">
                <a:ea typeface="맑은 고딕"/>
                <a:cs typeface="Calibri"/>
              </a:rPr>
              <a:t>function을</a:t>
            </a:r>
            <a:r>
              <a:rPr lang="ko-KR" altLang="en-US" dirty="0">
                <a:ea typeface="맑은 고딕"/>
                <a:cs typeface="Calibri"/>
              </a:rPr>
              <a:t> 만들어 </a:t>
            </a:r>
            <a:r>
              <a:rPr lang="ko-KR" altLang="en-US" dirty="0" err="1">
                <a:ea typeface="맑은 고딕"/>
                <a:cs typeface="Calibri"/>
              </a:rPr>
              <a:t>전달값이</a:t>
            </a:r>
            <a:r>
              <a:rPr lang="ko-KR" altLang="en-US" dirty="0">
                <a:ea typeface="맑은 고딕"/>
                <a:cs typeface="Calibri"/>
              </a:rPr>
              <a:t> plus인 경우 수량이 증가하고 </a:t>
            </a:r>
            <a:r>
              <a:rPr lang="ko-KR" altLang="en-US" dirty="0" err="1">
                <a:ea typeface="맑은 고딕"/>
                <a:cs typeface="Calibri"/>
              </a:rPr>
              <a:t>전달값이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minus인</a:t>
            </a:r>
            <a:r>
              <a:rPr lang="ko-KR" altLang="en-US" dirty="0">
                <a:ea typeface="맑은 고딕"/>
                <a:cs typeface="Calibri"/>
              </a:rPr>
              <a:t> 경우 감소하도록 하여 수량과 가격이 </a:t>
            </a:r>
            <a:r>
              <a:rPr lang="ko-KR" altLang="en-US" dirty="0" err="1">
                <a:ea typeface="맑은 고딕"/>
                <a:cs typeface="Calibri"/>
              </a:rPr>
              <a:t>변경되도록하였습니다</a:t>
            </a:r>
            <a:r>
              <a:rPr lang="ko-KR" altLang="en-US" dirty="0">
                <a:ea typeface="맑은 고딕"/>
                <a:cs typeface="Calibri"/>
              </a:rPr>
              <a:t>.</a:t>
            </a:r>
          </a:p>
          <a:p>
            <a:pPr>
              <a:defRPr/>
            </a:pPr>
            <a:endParaRPr lang="ko-KR" altLang="en-US" dirty="0">
              <a:ea typeface="맑은 고딕"/>
              <a:cs typeface="Calibri"/>
            </a:endParaRP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장바구니 버튼 클릭 시 제품번호와 수량을 </a:t>
            </a:r>
            <a:r>
              <a:rPr lang="ko-KR" altLang="en-US" dirty="0" err="1">
                <a:ea typeface="맑은 고딕"/>
                <a:cs typeface="Calibri"/>
              </a:rPr>
              <a:t>product_action으로</a:t>
            </a:r>
            <a:r>
              <a:rPr lang="ko-KR" altLang="en-US" dirty="0">
                <a:ea typeface="맑은 고딕"/>
                <a:cs typeface="Calibri"/>
              </a:rPr>
              <a:t> 전달하여 </a:t>
            </a:r>
            <a:r>
              <a:rPr lang="ko-KR" altLang="en-US" dirty="0" err="1">
                <a:ea typeface="맑은 고딕"/>
                <a:cs typeface="Calibri"/>
              </a:rPr>
              <a:t>cart_table에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insert</a:t>
            </a:r>
            <a:r>
              <a:rPr lang="ko-KR" altLang="en-US" dirty="0">
                <a:ea typeface="맑은 고딕"/>
                <a:cs typeface="Calibri"/>
              </a:rPr>
              <a:t> 합니다.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다만, 장바구니를 회원번호와 제품번호로 조회하여 장바구니에 같은 제품번호가 있을 시 장바구니에 </a:t>
            </a:r>
            <a:r>
              <a:rPr lang="ko-KR" altLang="en-US" dirty="0" err="1">
                <a:ea typeface="맑은 고딕"/>
                <a:cs typeface="Calibri"/>
              </a:rPr>
              <a:t>update</a:t>
            </a:r>
            <a:r>
              <a:rPr lang="ko-KR" altLang="en-US" dirty="0">
                <a:ea typeface="맑은 고딕"/>
                <a:cs typeface="Calibri"/>
              </a:rPr>
              <a:t> 되도록 구성하였습니다.</a:t>
            </a:r>
          </a:p>
          <a:p>
            <a:pPr>
              <a:defRPr/>
            </a:pPr>
            <a:endParaRPr lang="ko-KR" altLang="en-US" dirty="0">
              <a:ea typeface="맑은 고딕"/>
              <a:cs typeface="Calibri"/>
            </a:endParaRP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바로 구매하기 버튼을 클릭 시 제품번호와 수량을 구매페이지로 전달하며 이동합니다.</a:t>
            </a:r>
          </a:p>
          <a:p>
            <a:pPr>
              <a:defRPr/>
            </a:pPr>
            <a:endParaRPr lang="ko-KR" altLang="en-US" dirty="0">
              <a:ea typeface="맑은 고딕"/>
              <a:cs typeface="Calibri"/>
            </a:endParaRP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하트는 찜 기능을 구현하였는데요, </a:t>
            </a:r>
            <a:r>
              <a:rPr lang="ko-KR" altLang="en-US" dirty="0" err="1">
                <a:ea typeface="맑은 고딕"/>
                <a:cs typeface="Calibri"/>
              </a:rPr>
              <a:t>DB에서</a:t>
            </a:r>
            <a:r>
              <a:rPr lang="ko-KR" altLang="en-US" dirty="0">
                <a:ea typeface="맑은 고딕"/>
                <a:cs typeface="Calibri"/>
              </a:rPr>
              <a:t> 즉각적으로 변경 </a:t>
            </a:r>
            <a:r>
              <a:rPr lang="ko-KR" altLang="en-US" dirty="0" err="1">
                <a:ea typeface="맑은 고딕"/>
                <a:cs typeface="Calibri"/>
              </a:rPr>
              <a:t>되어야하므로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ajax로</a:t>
            </a:r>
            <a:r>
              <a:rPr lang="ko-KR" altLang="en-US" dirty="0">
                <a:ea typeface="맑은 고딕"/>
                <a:cs typeface="Calibri"/>
              </a:rPr>
              <a:t> 진행하였습니다. 비회원일 시 빈 하트이며, 클릭 시 로그인 페이지로 이동됩니다.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회원일 시 회원번호와 이 제품의 번호를 전달하여 </a:t>
            </a:r>
            <a:r>
              <a:rPr lang="ko-KR" altLang="en-US" dirty="0" err="1">
                <a:ea typeface="맑은 고딕"/>
                <a:cs typeface="Calibri"/>
              </a:rPr>
              <a:t>DB에</a:t>
            </a:r>
            <a:r>
              <a:rPr lang="ko-KR" altLang="en-US" dirty="0">
                <a:ea typeface="맑은 고딕"/>
                <a:cs typeface="Calibri"/>
              </a:rPr>
              <a:t> 해당 제품이 들어가 있으면 빨간 하트, 없으면 빈하트를 출력하도록 하였습니다. 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클릭 시 하트의 </a:t>
            </a:r>
            <a:r>
              <a:rPr lang="ko-KR" altLang="en-US" dirty="0" err="1">
                <a:ea typeface="맑은 고딕"/>
                <a:cs typeface="Calibri"/>
              </a:rPr>
              <a:t>title명이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on이면</a:t>
            </a:r>
            <a:r>
              <a:rPr lang="ko-KR" altLang="en-US" dirty="0">
                <a:ea typeface="맑은 고딕"/>
                <a:cs typeface="Calibri"/>
              </a:rPr>
              <a:t> 빈하트로 변경, </a:t>
            </a:r>
            <a:r>
              <a:rPr lang="ko-KR" altLang="en-US" dirty="0" err="1">
                <a:ea typeface="맑은 고딕"/>
                <a:cs typeface="Calibri"/>
              </a:rPr>
              <a:t>off면</a:t>
            </a:r>
            <a:r>
              <a:rPr lang="ko-KR" altLang="en-US" dirty="0">
                <a:ea typeface="맑은 고딕"/>
                <a:cs typeface="Calibri"/>
              </a:rPr>
              <a:t> 빨간 하트로 변경되도록 구성하였습니다.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71233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0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Relationship Id="rId6" Type="http://schemas.openxmlformats.org/officeDocument/2006/relationships/image" Target="../media/image5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Relationship Id="rId6" Type="http://schemas.openxmlformats.org/officeDocument/2006/relationships/image" Target="../media/image57.png"  /><Relationship Id="rId7" Type="http://schemas.openxmlformats.org/officeDocument/2006/relationships/image" Target="../media/image5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9.png"  /><Relationship Id="rId4" Type="http://schemas.openxmlformats.org/officeDocument/2006/relationships/image" Target="../media/image60.png"  /><Relationship Id="rId5" Type="http://schemas.openxmlformats.org/officeDocument/2006/relationships/image" Target="../media/image61.png"  /><Relationship Id="rId6" Type="http://schemas.openxmlformats.org/officeDocument/2006/relationships/image" Target="../media/image62.png"  /><Relationship Id="rId7" Type="http://schemas.openxmlformats.org/officeDocument/2006/relationships/image" Target="../media/image63.png"  /><Relationship Id="rId8" Type="http://schemas.openxmlformats.org/officeDocument/2006/relationships/image" Target="../media/image6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0.png"  /><Relationship Id="rId4" Type="http://schemas.openxmlformats.org/officeDocument/2006/relationships/image" Target="../media/image65.png"  /><Relationship Id="rId5" Type="http://schemas.openxmlformats.org/officeDocument/2006/relationships/image" Target="../media/image66.png"  /><Relationship Id="rId6" Type="http://schemas.openxmlformats.org/officeDocument/2006/relationships/image" Target="../media/image6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8.png"  /><Relationship Id="rId4" Type="http://schemas.openxmlformats.org/officeDocument/2006/relationships/image" Target="../media/image60.png"  /><Relationship Id="rId5" Type="http://schemas.openxmlformats.org/officeDocument/2006/relationships/image" Target="../media/image69.png"  /><Relationship Id="rId6" Type="http://schemas.openxmlformats.org/officeDocument/2006/relationships/image" Target="../media/image7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3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.png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Relationship Id="rId8" Type="http://schemas.openxmlformats.org/officeDocument/2006/relationships/image" Target="../media/image1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Relationship Id="rId6" Type="http://schemas.openxmlformats.org/officeDocument/2006/relationships/image" Target="../media/image18.png"  /><Relationship Id="rId7" Type="http://schemas.openxmlformats.org/officeDocument/2006/relationships/image" Target="../media/image19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43549" y="2047459"/>
            <a:ext cx="4308475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COOKIE KING</a:t>
            </a:r>
          </a:p>
        </p:txBody>
      </p:sp>
      <p:grpSp>
        <p:nvGrpSpPr>
          <p:cNvPr id="3" name="group"/>
          <p:cNvGrpSpPr/>
          <p:nvPr/>
        </p:nvGrpSpPr>
        <p:grpSpPr>
          <a:xfrm>
            <a:off x="4377055" y="3551555"/>
            <a:ext cx="3441065" cy="1249680"/>
            <a:chOff x="4377055" y="3075305"/>
            <a:chExt cx="3441065" cy="1249680"/>
          </a:xfrm>
        </p:grpSpPr>
        <p:sp>
          <p:nvSpPr>
            <p:cNvPr id="4" name="prstName"/>
            <p:cNvSpPr/>
            <p:nvPr/>
          </p:nvSpPr>
          <p:spPr>
            <a:xfrm>
              <a:off x="4377178" y="3432252"/>
              <a:ext cx="3441276" cy="537081"/>
            </a:xfrm>
            <a:prstGeom prst="roundRect">
              <a:avLst>
                <a:gd name="adj" fmla="val 16667"/>
              </a:avLst>
            </a:prstGeom>
            <a:solidFill>
              <a:srgbClr val="FFE699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800" b="0" i="0">
                <a:solidFill>
                  <a:srgbClr val="0000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84951" y="3075908"/>
              <a:ext cx="3087370" cy="1249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100" b="0" i="0">
                  <a:solidFill>
                    <a:srgbClr val="000000"/>
                  </a:solidFill>
                  <a:latin typeface="Segoe Print"/>
                  <a:ea typeface="Segoe Print"/>
                  <a:cs typeface="Segoe Print"/>
                </a:rPr>
                <a:t>3rd team</a:t>
              </a:r>
              <a:endParaRPr lang="ko-KR" altLang="en-US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endParaRPr>
            </a:p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3100" b="0" i="0">
                  <a:solidFill>
                    <a:srgbClr val="000000"/>
                  </a:solidFill>
                  <a:latin typeface="Segoe Print"/>
                  <a:ea typeface="Segoe Print"/>
                  <a:cs typeface="Segoe Print"/>
                </a:rPr>
                <a:t>Semi-Project</a:t>
              </a:r>
              <a:endParaRPr lang="ko-KR" altLang="en-US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endParaRPr>
            </a:p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lang="en-US" altLang="ko-KR" sz="1400" b="0" i="0">
                <a:solidFill>
                  <a:srgbClr val="000000"/>
                </a:solidFill>
              </a:endParaRPr>
            </a:p>
          </p:txBody>
        </p:sp>
      </p:grpSp>
      <p:sp>
        <p:nvSpPr>
          <p:cNvPr id="6" name="prstName"/>
          <p:cNvSpPr/>
          <p:nvPr/>
        </p:nvSpPr>
        <p:spPr>
          <a:xfrm>
            <a:off x="9653176" y="-83697"/>
            <a:ext cx="3180522" cy="948577"/>
          </a:xfrm>
          <a:prstGeom prst="flowChartTerminator">
            <a:avLst/>
          </a:prstGeom>
          <a:solidFill>
            <a:srgbClr val="CBA193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>
            <a:off x="9008038" y="126040"/>
            <a:ext cx="541881" cy="530087"/>
          </a:xfrm>
          <a:prstGeom prst="ellipse">
            <a:avLst/>
          </a:prstGeom>
          <a:solidFill>
            <a:srgbClr val="E5C9C9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>
            <a:off x="11006624" y="355404"/>
            <a:ext cx="1311277" cy="1367066"/>
          </a:xfrm>
          <a:prstGeom prst="ellipse">
            <a:avLst/>
          </a:prstGeom>
          <a:solidFill>
            <a:srgbClr val="FFA36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 rot="21240000">
            <a:off x="-531251" y="-304680"/>
            <a:ext cx="3235083" cy="2357179"/>
          </a:xfrm>
          <a:prstGeom prst="cloud">
            <a:avLst/>
          </a:prstGeom>
          <a:solidFill>
            <a:srgbClr val="DDC0B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 rot="2340000">
            <a:off x="-1732324" y="5091820"/>
            <a:ext cx="4105936" cy="3431200"/>
          </a:xfrm>
          <a:prstGeom prst="blockArc">
            <a:avLst>
              <a:gd name="adj1" fmla="val 12120000"/>
              <a:gd name="adj2" fmla="val 20100000"/>
              <a:gd name="adj3" fmla="val 7221"/>
            </a:avLst>
          </a:prstGeom>
          <a:solidFill>
            <a:srgbClr val="DBC1A7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" name="prstName"/>
          <p:cNvCxnSpPr/>
          <p:nvPr/>
        </p:nvCxnSpPr>
        <p:spPr>
          <a:xfrm rot="5400000">
            <a:off x="9475390" y="4258081"/>
            <a:ext cx="2870742" cy="2722039"/>
          </a:xfrm>
          <a:prstGeom prst="curvedConnector3">
            <a:avLst>
              <a:gd name="adj1" fmla="val 54262"/>
            </a:avLst>
          </a:prstGeom>
          <a:ln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stName"/>
          <p:cNvSpPr/>
          <p:nvPr/>
        </p:nvSpPr>
        <p:spPr>
          <a:xfrm>
            <a:off x="299329" y="231786"/>
            <a:ext cx="2695824" cy="1966940"/>
          </a:xfrm>
          <a:prstGeom prst="cloud">
            <a:avLst/>
          </a:prstGeom>
          <a:solidFill>
            <a:srgbClr val="FFE7D8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358589" y="6154682"/>
            <a:ext cx="747776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kern="1200" spc="0" normalizeH="0" baseline="0">
                <a:solidFill>
                  <a:srgbClr val="533227"/>
                </a:solidFill>
                <a:latin typeface="MV Boli"/>
                <a:ea typeface="MV Boli"/>
                <a:cs typeface="MV Boli"/>
              </a:rPr>
              <a:t>2024.01.15 ~ 2024.02.19</a:t>
            </a:r>
          </a:p>
        </p:txBody>
      </p:sp>
    </p:spTree>
    <p:extLst>
      <p:ext uri="{BB962C8B-B14F-4D97-AF65-F5344CB8AC3E}">
        <p14:creationId xmlns:p14="http://schemas.microsoft.com/office/powerpoint/2010/main" val="1792009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❸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④⑤⑥⑦⑧⑨⑩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81074" y="84018"/>
            <a:ext cx="5537835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PRODUCT PAGE</a:t>
            </a: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95442" y="922434"/>
            <a:ext cx="2922193" cy="5836929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05735" y="1521246"/>
            <a:ext cx="4149281" cy="4059766"/>
          </a:xfrm>
          <a:prstGeom prst="rect">
            <a:avLst/>
          </a:prstGeom>
        </p:spPr>
      </p:pic>
      <p:sp>
        <p:nvSpPr>
          <p:cNvPr id="7" name="prstName"/>
          <p:cNvSpPr/>
          <p:nvPr/>
        </p:nvSpPr>
        <p:spPr>
          <a:xfrm>
            <a:off x="4039879" y="993182"/>
            <a:ext cx="2839683" cy="133351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6140000" flipH="1">
            <a:off x="3477702" y="960794"/>
            <a:ext cx="484082" cy="62309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42085" y="1519139"/>
            <a:ext cx="249047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상세정보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리뷰/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등이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상단바에 고정 되어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원하는 카테고리로 이동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 flipV="1">
            <a:off x="4040437" y="2435653"/>
            <a:ext cx="242794" cy="259310"/>
          </a:xfrm>
          <a:prstGeom prst="corner">
            <a:avLst>
              <a:gd name="adj1" fmla="val 33963"/>
              <a:gd name="adj2" fmla="val 3102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 rot="10800000" flipV="1">
            <a:off x="6655367" y="6462215"/>
            <a:ext cx="242794" cy="259310"/>
          </a:xfrm>
          <a:prstGeom prst="corner">
            <a:avLst>
              <a:gd name="adj1" fmla="val 33963"/>
              <a:gd name="adj2" fmla="val 3102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 rot="10800000" flipV="1">
            <a:off x="3755950" y="3627071"/>
            <a:ext cx="812804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063116" y="3391754"/>
            <a:ext cx="163322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영양정보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상세정보 설명글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4" name="prstName"/>
          <p:cNvSpPr/>
          <p:nvPr/>
        </p:nvSpPr>
        <p:spPr>
          <a:xfrm>
            <a:off x="8915127" y="1571674"/>
            <a:ext cx="1351415" cy="184825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>
            <a:off x="10266407" y="3619556"/>
            <a:ext cx="1351415" cy="184825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>
            <a:off x="8988760" y="1126908"/>
            <a:ext cx="507617" cy="444759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495790" y="797144"/>
            <a:ext cx="249047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해당 제품 상세보기 하단에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위치한 제품후기 목록(리뷰)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prstName"/>
          <p:cNvSpPr/>
          <p:nvPr/>
        </p:nvSpPr>
        <p:spPr>
          <a:xfrm rot="16140000" flipH="1" flipV="1">
            <a:off x="9950056" y="4733310"/>
            <a:ext cx="2032936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164320" y="5853649"/>
            <a:ext cx="249047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해당 제품 상세보기 하단에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위치한 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목록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❹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⑤⑥⑦⑧⑨⑩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31875" y="64968"/>
            <a:ext cx="5780133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SHOPPING BASKET</a:t>
            </a:r>
          </a:p>
        </p:txBody>
      </p:sp>
      <p:grpSp>
        <p:nvGrpSpPr>
          <p:cNvPr id="5" name="group"/>
          <p:cNvGrpSpPr/>
          <p:nvPr/>
        </p:nvGrpSpPr>
        <p:grpSpPr>
          <a:xfrm>
            <a:off x="1315698" y="4877435"/>
            <a:ext cx="5813425" cy="1786255"/>
            <a:chOff x="6090920" y="4754245"/>
            <a:chExt cx="5813425" cy="1786255"/>
          </a:xfrm>
        </p:grpSpPr>
        <p:pic>
          <p:nvPicPr>
            <p:cNvPr id="6" name="Pic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091128" y="4754767"/>
              <a:ext cx="5813460" cy="1786165"/>
            </a:xfrm>
            <a:prstGeom prst="rect">
              <a:avLst/>
            </a:prstGeom>
          </p:spPr>
        </p:pic>
        <p:sp>
          <p:nvSpPr>
            <p:cNvPr id="7" name="prstName"/>
            <p:cNvSpPr/>
            <p:nvPr/>
          </p:nvSpPr>
          <p:spPr>
            <a:xfrm>
              <a:off x="11236284" y="4773718"/>
              <a:ext cx="668660" cy="253375"/>
            </a:xfrm>
            <a:prstGeom prst="ellipse">
              <a:avLst/>
            </a:prstGeom>
            <a:noFill/>
            <a:ln w="127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prstName"/>
            <p:cNvSpPr/>
            <p:nvPr/>
          </p:nvSpPr>
          <p:spPr>
            <a:xfrm>
              <a:off x="8556574" y="5839895"/>
              <a:ext cx="1555120" cy="701042"/>
            </a:xfrm>
            <a:prstGeom prst="rect">
              <a:avLst/>
            </a:prstGeom>
            <a:noFill/>
            <a:ln w="127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prstName"/>
            <p:cNvSpPr/>
            <p:nvPr/>
          </p:nvSpPr>
          <p:spPr>
            <a:xfrm rot="9180000" flipV="1">
              <a:off x="9940163" y="5233075"/>
              <a:ext cx="1471871" cy="175943"/>
            </a:xfrm>
            <a:prstGeom prst="rightArrow">
              <a:avLst>
                <a:gd name="adj1" fmla="val 6788"/>
                <a:gd name="adj2" fmla="val 58009"/>
              </a:avLst>
            </a:prstGeom>
            <a:solidFill>
              <a:srgbClr val="9C4D4D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0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34723" y="827195"/>
            <a:ext cx="5121588" cy="3805765"/>
          </a:xfrm>
          <a:prstGeom prst="rect">
            <a:avLst/>
          </a:prstGeom>
        </p:spPr>
      </p:pic>
      <p:sp>
        <p:nvSpPr>
          <p:cNvPr id="11" name="prstName"/>
          <p:cNvSpPr/>
          <p:nvPr/>
        </p:nvSpPr>
        <p:spPr>
          <a:xfrm>
            <a:off x="3599509" y="1266873"/>
            <a:ext cx="555851" cy="184825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3605859" y="1996488"/>
            <a:ext cx="212949" cy="1846325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5653966" y="2701973"/>
            <a:ext cx="1193807" cy="502663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 rot="20220000" flipV="1">
            <a:off x="6804830" y="2460005"/>
            <a:ext cx="1159890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>
            <a:off x="3253656" y="1349157"/>
            <a:ext cx="346106" cy="995050"/>
          </a:xfrm>
          <a:prstGeom prst="leftBracket">
            <a:avLst>
              <a:gd name="adj" fmla="val 8333"/>
            </a:avLst>
          </a:prstGeom>
          <a:ln w="12700"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6" name="group"/>
          <p:cNvGrpSpPr/>
          <p:nvPr/>
        </p:nvGrpSpPr>
        <p:grpSpPr>
          <a:xfrm>
            <a:off x="7852420" y="1687189"/>
            <a:ext cx="4051935" cy="1498600"/>
            <a:chOff x="6090920" y="2343785"/>
            <a:chExt cx="4051935" cy="1498600"/>
          </a:xfrm>
        </p:grpSpPr>
        <p:pic>
          <p:nvPicPr>
            <p:cNvPr id="17" name="Pic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091422" y="2344419"/>
              <a:ext cx="1800071" cy="542878"/>
            </a:xfrm>
            <a:prstGeom prst="rect">
              <a:avLst/>
            </a:prstGeom>
            <a:ln>
              <a:solidFill>
                <a:srgbClr val="9C4D4D">
                  <a:alpha val="100000"/>
                </a:srgbClr>
              </a:solidFill>
            </a:ln>
          </p:spPr>
        </p:pic>
        <p:pic>
          <p:nvPicPr>
            <p:cNvPr id="18" name="Pic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114230" y="3068645"/>
              <a:ext cx="3029040" cy="773982"/>
            </a:xfrm>
            <a:prstGeom prst="rect">
              <a:avLst/>
            </a:prstGeom>
          </p:spPr>
        </p:pic>
        <p:sp>
          <p:nvSpPr>
            <p:cNvPr id="19" name="prstName"/>
            <p:cNvSpPr/>
            <p:nvPr/>
          </p:nvSpPr>
          <p:spPr>
            <a:xfrm>
              <a:off x="6816665" y="2607733"/>
              <a:ext cx="241301" cy="215901"/>
            </a:xfrm>
            <a:prstGeom prst="ellipse">
              <a:avLst/>
            </a:prstGeom>
            <a:noFill/>
            <a:ln w="127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prstName"/>
            <p:cNvSpPr/>
            <p:nvPr/>
          </p:nvSpPr>
          <p:spPr>
            <a:xfrm rot="3060000" flipV="1">
              <a:off x="6930350" y="2872880"/>
              <a:ext cx="412523" cy="175943"/>
            </a:xfrm>
            <a:prstGeom prst="rightArrow">
              <a:avLst>
                <a:gd name="adj1" fmla="val 6788"/>
                <a:gd name="adj2" fmla="val 58009"/>
              </a:avLst>
            </a:prstGeom>
            <a:solidFill>
              <a:srgbClr val="9C4D4D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prstName"/>
            <p:cNvSpPr/>
            <p:nvPr/>
          </p:nvSpPr>
          <p:spPr>
            <a:xfrm>
              <a:off x="7127166" y="3426887"/>
              <a:ext cx="2984528" cy="377826"/>
            </a:xfrm>
            <a:prstGeom prst="rect">
              <a:avLst/>
            </a:prstGeom>
            <a:noFill/>
            <a:ln w="127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2" name="prstName"/>
          <p:cNvSpPr/>
          <p:nvPr/>
        </p:nvSpPr>
        <p:spPr>
          <a:xfrm rot="16140000" flipH="1">
            <a:off x="2732705" y="1422944"/>
            <a:ext cx="413212" cy="62309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63320" y="1996659"/>
            <a:ext cx="1974850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장바구니에서 전체 선택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체크박스를 이용하여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한번에 체크 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on/off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활용 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55078" y="217389"/>
            <a:ext cx="264922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상세페이지 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→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 담기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→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카트 아이콘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위와 같은 경로로 이동 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12123" y="3318094"/>
            <a:ext cx="2184452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- +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 수량 변경 가능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수량을 변경 후 변경 버튼을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누르면 상품금액과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총 수량이 변경되어 출력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prstName"/>
          <p:cNvSpPr/>
          <p:nvPr/>
        </p:nvSpPr>
        <p:spPr>
          <a:xfrm>
            <a:off x="8353372" y="2241337"/>
            <a:ext cx="533403" cy="623564"/>
          </a:xfrm>
          <a:prstGeom prst="corner">
            <a:avLst>
              <a:gd name="adj1" fmla="val 0"/>
              <a:gd name="adj2" fmla="val 0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rstName"/>
          <p:cNvSpPr/>
          <p:nvPr/>
        </p:nvSpPr>
        <p:spPr>
          <a:xfrm rot="5340000" flipV="1">
            <a:off x="8293161" y="3139056"/>
            <a:ext cx="74272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prstName"/>
          <p:cNvSpPr/>
          <p:nvPr/>
        </p:nvSpPr>
        <p:spPr>
          <a:xfrm>
            <a:off x="3723556" y="4079669"/>
            <a:ext cx="4490115" cy="408306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prstName"/>
          <p:cNvSpPr/>
          <p:nvPr/>
        </p:nvSpPr>
        <p:spPr>
          <a:xfrm flipV="1">
            <a:off x="8062930" y="4487587"/>
            <a:ext cx="507617" cy="564276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569960" y="4623654"/>
            <a:ext cx="2907628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구매하기를 원하는 상품들을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담아 최종 주문 금액 확인 후 주문하기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누르면 결제 페이지로 이동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26850" y="5611079"/>
            <a:ext cx="1943693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체크 박스를 이용해 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선택 삭제를 할 경우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 주문 수량의 값이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1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이상이어야 함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2" name="prstName"/>
          <p:cNvSpPr/>
          <p:nvPr/>
        </p:nvSpPr>
        <p:spPr>
          <a:xfrm rot="5340000" flipV="1">
            <a:off x="6480703" y="5380653"/>
            <a:ext cx="65472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prstName"/>
          <p:cNvSpPr/>
          <p:nvPr/>
        </p:nvSpPr>
        <p:spPr>
          <a:xfrm>
            <a:off x="3433372" y="820207"/>
            <a:ext cx="721995" cy="311834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394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❺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31875" y="64968"/>
            <a:ext cx="4268136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ORDER PAGE</a:t>
            </a: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03908" y="274994"/>
            <a:ext cx="4468824" cy="6368423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79493" y="1545949"/>
            <a:ext cx="1922652" cy="1627508"/>
          </a:xfrm>
          <a:prstGeom prst="rect">
            <a:avLst/>
          </a:prstGeom>
          <a:ln w="12700">
            <a:solidFill>
              <a:srgbClr val="9C4D4D">
                <a:alpha val="100000"/>
              </a:srgbClr>
            </a:solidFill>
          </a:ln>
        </p:spPr>
      </p:pic>
      <p:sp>
        <p:nvSpPr>
          <p:cNvPr id="7" name="prstName"/>
          <p:cNvSpPr/>
          <p:nvPr/>
        </p:nvSpPr>
        <p:spPr>
          <a:xfrm>
            <a:off x="4885906" y="961438"/>
            <a:ext cx="1200562" cy="980716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0800000" flipV="1">
            <a:off x="3807886" y="1149666"/>
            <a:ext cx="107201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24446" y="959704"/>
            <a:ext cx="217868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가입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입력한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나의 정보가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결제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주문자 정보로 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출력되며 현 페이지에서는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수정 불가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>
            <a:off x="3909911" y="2281773"/>
            <a:ext cx="1358469" cy="155681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02521" y="2929474"/>
            <a:ext cx="233997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배송지 입력 시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새로운 배송지/주문자 배송지와 동일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중 선택 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3" name="prstName"/>
          <p:cNvSpPr/>
          <p:nvPr/>
        </p:nvSpPr>
        <p:spPr>
          <a:xfrm>
            <a:off x="3909828" y="2593987"/>
            <a:ext cx="188595" cy="1457335"/>
          </a:xfrm>
          <a:prstGeom prst="leftBracket">
            <a:avLst>
              <a:gd name="adj" fmla="val 8333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19336" y="4863684"/>
            <a:ext cx="233997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기본 세팅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-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새로운 배송지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.ver</a:t>
            </a: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정보로 작성 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16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59397" y="3703538"/>
            <a:ext cx="1940738" cy="1703263"/>
          </a:xfrm>
          <a:prstGeom prst="rect">
            <a:avLst/>
          </a:prstGeom>
          <a:ln w="22225">
            <a:solidFill>
              <a:srgbClr val="9C4D4D">
                <a:alpha val="100000"/>
              </a:srgbClr>
            </a:solidFill>
          </a:ln>
        </p:spPr>
      </p:pic>
      <p:sp>
        <p:nvSpPr>
          <p:cNvPr id="17" name="prstName"/>
          <p:cNvSpPr/>
          <p:nvPr/>
        </p:nvSpPr>
        <p:spPr>
          <a:xfrm>
            <a:off x="4475354" y="2207682"/>
            <a:ext cx="791904" cy="282765"/>
          </a:xfrm>
          <a:prstGeom prst="ellipse">
            <a:avLst/>
          </a:prstGeom>
          <a:noFill/>
          <a:ln w="19050">
            <a:solidFill>
              <a:srgbClr val="D8AEAE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prstName"/>
          <p:cNvSpPr/>
          <p:nvPr/>
        </p:nvSpPr>
        <p:spPr>
          <a:xfrm rot="10800000" flipH="1" flipV="1">
            <a:off x="5275509" y="2260916"/>
            <a:ext cx="1104136" cy="175943"/>
          </a:xfrm>
          <a:prstGeom prst="rightArrow">
            <a:avLst>
              <a:gd name="adj1" fmla="val 6788"/>
              <a:gd name="adj2" fmla="val 38986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 rot="10800000" flipH="1" flipV="1">
            <a:off x="7863635" y="607476"/>
            <a:ext cx="883439" cy="93980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746626" y="275174"/>
            <a:ext cx="233997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주문자 정보와 동일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체크박스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선택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위에 주문자 정보와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같은 내용이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자동으로 입력됨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" name="prstName"/>
          <p:cNvSpPr/>
          <p:nvPr/>
        </p:nvSpPr>
        <p:spPr>
          <a:xfrm>
            <a:off x="7097843" y="6341765"/>
            <a:ext cx="959353" cy="211322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 rot="7080000" flipH="1" flipV="1">
            <a:off x="7786783" y="5818430"/>
            <a:ext cx="999015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prstName"/>
          <p:cNvSpPr/>
          <p:nvPr/>
        </p:nvSpPr>
        <p:spPr>
          <a:xfrm rot="16200000" flipH="1">
            <a:off x="3193110" y="4133206"/>
            <a:ext cx="886868" cy="532600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prstName"/>
          <p:cNvSpPr/>
          <p:nvPr/>
        </p:nvSpPr>
        <p:spPr>
          <a:xfrm rot="16200000" flipH="1">
            <a:off x="3348223" y="2374092"/>
            <a:ext cx="573798" cy="52848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5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95692" y="5937250"/>
            <a:ext cx="3268667" cy="8081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931989" y="4180425"/>
            <a:ext cx="2032635" cy="146304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 상품 정보를 최종으로 확인 후 결제 하기 버튼을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누르면 구매 완료 창 생성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나의 주문내역 클릭 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주문내역 창으로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 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prstName"/>
          <p:cNvSpPr/>
          <p:nvPr/>
        </p:nvSpPr>
        <p:spPr>
          <a:xfrm rot="7200000" flipV="1">
            <a:off x="9745879" y="5892814"/>
            <a:ext cx="79712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prstName"/>
          <p:cNvSpPr/>
          <p:nvPr/>
        </p:nvSpPr>
        <p:spPr>
          <a:xfrm rot="5400000">
            <a:off x="9907312" y="3696740"/>
            <a:ext cx="373220" cy="58329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394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31875" y="64968"/>
            <a:ext cx="6622538" cy="71628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100" b="1" i="0" kern="1200" spc="0" normalizeH="0" baseline="0">
                <a:latin typeface="MV Boli"/>
                <a:ea typeface="MV Boli"/>
                <a:cs typeface="MV Boli"/>
              </a:rPr>
              <a:t>MY PAGE - </a:t>
            </a:r>
            <a:r>
              <a:rPr kumimoji="0" lang="en-US" altLang="ko-KR" sz="4100" i="0" kern="1200" spc="0" normalizeH="0" baseline="0">
                <a:latin typeface="MV Boli"/>
                <a:ea typeface="MV Boli"/>
                <a:cs typeface="MV Boli"/>
              </a:rPr>
              <a:t>order list</a:t>
            </a:r>
            <a:endParaRPr kumimoji="0" lang="en-US" altLang="ko-KR" sz="4100" i="0" kern="1200" spc="0" normalizeH="0" baseline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38515" y="1596870"/>
            <a:ext cx="5965762" cy="51112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35974" y="776189"/>
            <a:ext cx="316992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→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좌측 위에 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클릭  위와 같은 경로로 이동 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3238716" y="1596438"/>
            <a:ext cx="576401" cy="1513628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6200000" flipH="1">
            <a:off x="2451010" y="3075363"/>
            <a:ext cx="1211784" cy="34216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36220" y="3877519"/>
            <a:ext cx="193548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5개의 카테고리로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구분되어 있고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해당 페이지 출력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76775" y="1416429"/>
            <a:ext cx="802546" cy="2137666"/>
          </a:xfrm>
          <a:prstGeom prst="rect">
            <a:avLst/>
          </a:prstGeom>
        </p:spPr>
      </p:pic>
      <p:sp>
        <p:nvSpPr>
          <p:cNvPr id="11" name="prstName"/>
          <p:cNvSpPr/>
          <p:nvPr/>
        </p:nvSpPr>
        <p:spPr>
          <a:xfrm rot="10800000" flipV="1">
            <a:off x="2679639" y="2112832"/>
            <a:ext cx="55935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 rot="19800000" flipV="1">
            <a:off x="2633489" y="1405988"/>
            <a:ext cx="77288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98021" y="776179"/>
            <a:ext cx="193548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카테고리 클릭 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글자 색상 변경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4" name="prstName"/>
          <p:cNvSpPr/>
          <p:nvPr/>
        </p:nvSpPr>
        <p:spPr>
          <a:xfrm>
            <a:off x="4187753" y="1998130"/>
            <a:ext cx="4851422" cy="952503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 rot="16200000" flipH="1" flipV="1">
            <a:off x="9140928" y="2010981"/>
            <a:ext cx="507289" cy="71161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214970" y="2639904"/>
            <a:ext cx="254190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 중 주문내역 클릭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기간별/일자별 조회 검색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기능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7" name="prstName"/>
          <p:cNvSpPr/>
          <p:nvPr/>
        </p:nvSpPr>
        <p:spPr>
          <a:xfrm>
            <a:off x="4187753" y="3538640"/>
            <a:ext cx="4851422" cy="952503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prstName"/>
          <p:cNvSpPr/>
          <p:nvPr/>
        </p:nvSpPr>
        <p:spPr>
          <a:xfrm rot="16200000" flipH="1" flipV="1">
            <a:off x="9141563" y="3547686"/>
            <a:ext cx="507289" cy="71161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214970" y="4169619"/>
            <a:ext cx="2542018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본인이 구매한 제품에 대한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주문일자/번호/상품명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처리현황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등이 출력 됨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0" name="prstName"/>
          <p:cNvSpPr/>
          <p:nvPr/>
        </p:nvSpPr>
        <p:spPr>
          <a:xfrm>
            <a:off x="4098852" y="1596812"/>
            <a:ext cx="721995" cy="311834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39496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❼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35107" y="1981839"/>
            <a:ext cx="5572058" cy="2646592"/>
          </a:xfrm>
          <a:prstGeom prst="rect">
            <a:avLst/>
          </a:prstGeom>
        </p:spPr>
      </p:pic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83176" y="1982257"/>
            <a:ext cx="4225854" cy="2646053"/>
          </a:xfrm>
          <a:prstGeom prst="rect">
            <a:avLst/>
          </a:prstGeom>
        </p:spPr>
      </p:pic>
      <p:sp>
        <p:nvSpPr>
          <p:cNvPr id="6" name="prstName"/>
          <p:cNvSpPr/>
          <p:nvPr/>
        </p:nvSpPr>
        <p:spPr>
          <a:xfrm>
            <a:off x="2320844" y="2007657"/>
            <a:ext cx="721995" cy="311834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 rot="10800000" flipH="1" flipV="1">
            <a:off x="6956365" y="3458636"/>
            <a:ext cx="790579" cy="139700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0860000" flipH="1">
            <a:off x="1680733" y="4631806"/>
            <a:ext cx="513486" cy="61568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199490" y="5007824"/>
            <a:ext cx="254190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위시리스트 클릭 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찜한 목록들이 출력됨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>
            <a:off x="3042839" y="3286547"/>
            <a:ext cx="3820181" cy="438791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 rot="10860000" flipH="1">
            <a:off x="7852960" y="4631806"/>
            <a:ext cx="513486" cy="61568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372325" y="5007824"/>
            <a:ext cx="254190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사진이나 제품명 클릭 시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 상세보기 화면으로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3875" y="64968"/>
            <a:ext cx="6004932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MY PAGE - </a:t>
            </a:r>
            <a:r>
              <a:rPr kumimoji="0" lang="en-US" altLang="ko-KR" sz="4400" i="0" kern="1200" spc="0" normalizeH="0" baseline="0">
                <a:latin typeface="MV Boli"/>
                <a:ea typeface="MV Boli"/>
                <a:cs typeface="MV Boli"/>
              </a:rPr>
              <a:t>wish list</a:t>
            </a:r>
            <a:endParaRPr kumimoji="0" lang="en-US" altLang="ko-KR" sz="4400" i="0" kern="1200" spc="0" normalizeH="0" baseline="0"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39496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❽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7134" y="3530392"/>
            <a:ext cx="3244773" cy="2024204"/>
          </a:xfrm>
          <a:prstGeom prst="rect">
            <a:avLst/>
          </a:prstGeom>
        </p:spPr>
      </p:pic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3006" y="1407163"/>
            <a:ext cx="4513987" cy="1985431"/>
          </a:xfrm>
          <a:prstGeom prst="rect">
            <a:avLst/>
          </a:prstGeom>
        </p:spPr>
      </p:pic>
      <p:sp>
        <p:nvSpPr>
          <p:cNvPr id="6" name="prstName"/>
          <p:cNvSpPr/>
          <p:nvPr/>
        </p:nvSpPr>
        <p:spPr>
          <a:xfrm>
            <a:off x="1807108" y="1452032"/>
            <a:ext cx="374518" cy="181607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>
            <a:off x="1883182" y="1737783"/>
            <a:ext cx="1855038" cy="299717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0800000" flipH="1" flipV="1">
            <a:off x="2432172" y="1185327"/>
            <a:ext cx="473202" cy="55181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>
            <a:off x="2472461" y="2871258"/>
            <a:ext cx="1359388" cy="208916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596950" y="5554559"/>
            <a:ext cx="3181350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작성이 가능한 리스트 중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작성을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제품명 클릭 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새글쓰기 창이 생성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 후 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글저장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버튼 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→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업로드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다시쓰기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버튼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→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초기화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5195" y="2488779"/>
            <a:ext cx="2923540" cy="146304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작성한 리뷰가 없을 시 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작성한 리뷰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누르면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위와 같이 리뷰가 따로 나오지 않지만 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작성한 리뷰가 있을 경우 좌측과 같이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리스트가 출력 됨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2" name="prstName"/>
          <p:cNvSpPr/>
          <p:nvPr/>
        </p:nvSpPr>
        <p:spPr>
          <a:xfrm rot="16200000" flipH="1" flipV="1">
            <a:off x="7847802" y="1576794"/>
            <a:ext cx="826775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" name="group"/>
          <p:cNvGrpSpPr/>
          <p:nvPr/>
        </p:nvGrpSpPr>
        <p:grpSpPr>
          <a:xfrm>
            <a:off x="7142480" y="136525"/>
            <a:ext cx="4925695" cy="2352040"/>
            <a:chOff x="6668135" y="648970"/>
            <a:chExt cx="4925695" cy="2352040"/>
          </a:xfrm>
        </p:grpSpPr>
        <p:grpSp>
          <p:nvGrpSpPr>
            <p:cNvPr id="14" name="group"/>
            <p:cNvGrpSpPr/>
            <p:nvPr/>
          </p:nvGrpSpPr>
          <p:grpSpPr>
            <a:xfrm>
              <a:off x="6668135" y="648970"/>
              <a:ext cx="4925695" cy="1985010"/>
              <a:chOff x="6668135" y="1024890"/>
              <a:chExt cx="4925695" cy="1985010"/>
            </a:xfrm>
          </p:grpSpPr>
          <p:grpSp>
            <p:nvGrpSpPr>
              <p:cNvPr id="15" name="group"/>
              <p:cNvGrpSpPr/>
              <p:nvPr/>
            </p:nvGrpSpPr>
            <p:grpSpPr>
              <a:xfrm>
                <a:off x="6668135" y="1025308"/>
                <a:ext cx="4925695" cy="1985017"/>
                <a:chOff x="6668135" y="1206500"/>
                <a:chExt cx="4925695" cy="2061210"/>
              </a:xfrm>
            </p:grpSpPr>
            <p:pic>
              <p:nvPicPr>
                <p:cNvPr id="16" name="Pic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6668166" y="1206504"/>
                  <a:ext cx="4925734" cy="2061632"/>
                </a:xfrm>
                <a:prstGeom prst="rect">
                  <a:avLst/>
                </a:prstGeom>
              </p:spPr>
            </p:pic>
            <p:sp>
              <p:nvSpPr>
                <p:cNvPr id="17" name="prstName"/>
                <p:cNvSpPr/>
                <p:nvPr/>
              </p:nvSpPr>
              <p:spPr>
                <a:xfrm>
                  <a:off x="9489994" y="1558713"/>
                  <a:ext cx="2012959" cy="299717"/>
                </a:xfrm>
                <a:prstGeom prst="rect">
                  <a:avLst/>
                </a:prstGeom>
                <a:noFill/>
                <a:ln w="25400">
                  <a:solidFill>
                    <a:srgbClr val="9C4D4D">
                      <a:alpha val="100000"/>
                    </a:srgbClr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sp>
            <p:nvSpPr>
              <p:cNvPr id="18" name="prstName"/>
              <p:cNvSpPr/>
              <p:nvPr/>
            </p:nvSpPr>
            <p:spPr>
              <a:xfrm>
                <a:off x="8708973" y="2137832"/>
                <a:ext cx="1574808" cy="872493"/>
              </a:xfrm>
              <a:prstGeom prst="rect">
                <a:avLst/>
              </a:prstGeom>
              <a:noFill/>
              <a:ln w="19050">
                <a:solidFill>
                  <a:srgbClr val="9C4D4D">
                    <a:alpha val="100000"/>
                  </a:srgbClr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9" name="prstName"/>
            <p:cNvSpPr/>
            <p:nvPr/>
          </p:nvSpPr>
          <p:spPr>
            <a:xfrm rot="16200000" flipH="1" flipV="1">
              <a:off x="9665821" y="2062560"/>
              <a:ext cx="1701807" cy="175943"/>
            </a:xfrm>
            <a:prstGeom prst="rightArrow">
              <a:avLst>
                <a:gd name="adj1" fmla="val 6788"/>
                <a:gd name="adj2" fmla="val 58009"/>
              </a:avLst>
            </a:prstGeom>
            <a:solidFill>
              <a:srgbClr val="9C4D4D">
                <a:alpha val="100000"/>
              </a:srgbClr>
            </a:solidFill>
            <a:ln w="889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prstName"/>
            <p:cNvSpPr/>
            <p:nvPr/>
          </p:nvSpPr>
          <p:spPr>
            <a:xfrm flipV="1">
              <a:off x="10118682" y="1485046"/>
              <a:ext cx="396876" cy="276235"/>
            </a:xfrm>
            <a:prstGeom prst="corner">
              <a:avLst>
                <a:gd name="adj1" fmla="val 0"/>
                <a:gd name="adj2" fmla="val 0"/>
              </a:avLst>
            </a:prstGeom>
            <a:ln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1" name="prstName"/>
          <p:cNvSpPr/>
          <p:nvPr/>
        </p:nvSpPr>
        <p:spPr>
          <a:xfrm rot="10800000" flipH="1">
            <a:off x="1212015" y="5554765"/>
            <a:ext cx="384926" cy="363856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775895" y="1656082"/>
            <a:ext cx="3115323" cy="1874310"/>
          </a:xfrm>
          <a:prstGeom prst="rect">
            <a:avLst/>
          </a:prstGeom>
        </p:spPr>
      </p:pic>
      <p:sp>
        <p:nvSpPr>
          <p:cNvPr id="23" name="prstName"/>
          <p:cNvSpPr/>
          <p:nvPr/>
        </p:nvSpPr>
        <p:spPr>
          <a:xfrm rot="10800000" flipV="1">
            <a:off x="8891209" y="2731333"/>
            <a:ext cx="66866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350510" y="3699937"/>
            <a:ext cx="3465145" cy="3043491"/>
          </a:xfrm>
          <a:prstGeom prst="rect">
            <a:avLst/>
          </a:prstGeom>
        </p:spPr>
      </p:pic>
      <p:sp>
        <p:nvSpPr>
          <p:cNvPr id="25" name="prstName"/>
          <p:cNvSpPr/>
          <p:nvPr/>
        </p:nvSpPr>
        <p:spPr>
          <a:xfrm>
            <a:off x="6600764" y="3011595"/>
            <a:ext cx="762002" cy="208914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prstName"/>
          <p:cNvSpPr/>
          <p:nvPr/>
        </p:nvSpPr>
        <p:spPr>
          <a:xfrm rot="5400000" flipV="1">
            <a:off x="6687983" y="3432793"/>
            <a:ext cx="586945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rstName"/>
          <p:cNvSpPr/>
          <p:nvPr/>
        </p:nvSpPr>
        <p:spPr>
          <a:xfrm>
            <a:off x="7286564" y="5118212"/>
            <a:ext cx="319348" cy="91402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prstName"/>
          <p:cNvSpPr/>
          <p:nvPr/>
        </p:nvSpPr>
        <p:spPr>
          <a:xfrm>
            <a:off x="8291769" y="6607287"/>
            <a:ext cx="183075" cy="91402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prstName"/>
          <p:cNvSpPr/>
          <p:nvPr/>
        </p:nvSpPr>
        <p:spPr>
          <a:xfrm>
            <a:off x="8500244" y="6607284"/>
            <a:ext cx="250829" cy="91402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prstName"/>
          <p:cNvSpPr/>
          <p:nvPr/>
        </p:nvSpPr>
        <p:spPr>
          <a:xfrm rot="10800000" flipH="1" flipV="1">
            <a:off x="7605892" y="5111937"/>
            <a:ext cx="353778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960210" y="4162639"/>
            <a:ext cx="342836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작성된 리뷰 중 제목 클릭 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 후기 창 생성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작성자/작성일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조회수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제목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내용 등등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데이터가 출력 되며 리뷰 수정 버튼 클릭 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수정 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2" name="prstName"/>
          <p:cNvSpPr/>
          <p:nvPr/>
        </p:nvSpPr>
        <p:spPr>
          <a:xfrm rot="5400000" flipV="1">
            <a:off x="2556775" y="3294465"/>
            <a:ext cx="63500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-131875" y="64968"/>
            <a:ext cx="6069330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MY PAGE - </a:t>
            </a:r>
            <a:r>
              <a:rPr kumimoji="0" lang="en-US" altLang="ko-KR" sz="4400" i="0" kern="1200" spc="0" normalizeH="0" baseline="0">
                <a:latin typeface="MV Boli"/>
                <a:ea typeface="MV Boli"/>
                <a:cs typeface="MV Boli"/>
              </a:rPr>
              <a:t>reivew</a:t>
            </a:r>
            <a:endParaRPr kumimoji="0" lang="en-US" altLang="ko-KR" sz="4400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08103" y="776184"/>
            <a:ext cx="3028554" cy="887615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버튼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 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'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 가능한 리뷰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에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구매한 상품에 한하여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작성이 가능한 리스트가 출력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됨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5" name="prstName"/>
          <p:cNvSpPr/>
          <p:nvPr/>
        </p:nvSpPr>
        <p:spPr>
          <a:xfrm rot="5400000">
            <a:off x="8463231" y="6379010"/>
            <a:ext cx="114301" cy="342901"/>
          </a:xfrm>
          <a:prstGeom prst="leftBracket">
            <a:avLst>
              <a:gd name="adj" fmla="val 8333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prstName"/>
          <p:cNvSpPr/>
          <p:nvPr/>
        </p:nvSpPr>
        <p:spPr>
          <a:xfrm rot="10800000" flipH="1" flipV="1">
            <a:off x="8499597" y="6226612"/>
            <a:ext cx="297008" cy="26670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815645" y="5578689"/>
            <a:ext cx="291528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리뷰에 대한 관리자 답변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기능이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있으며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삭제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 클릭 시 해당 리뷰 삭제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글목록 버튼 클릭 시 리뷰 리스트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 페이지로 이동 가능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8" name="prstName"/>
          <p:cNvSpPr/>
          <p:nvPr/>
        </p:nvSpPr>
        <p:spPr>
          <a:xfrm>
            <a:off x="5351084" y="5376335"/>
            <a:ext cx="2341884" cy="1123328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prstName"/>
          <p:cNvSpPr/>
          <p:nvPr/>
        </p:nvSpPr>
        <p:spPr>
          <a:xfrm rot="10800000" flipH="1" flipV="1">
            <a:off x="7692887" y="5712012"/>
            <a:ext cx="1130389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39496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①②③④⑤⑥⑦⑧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❾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0572" y="64968"/>
            <a:ext cx="5009563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MY PAGE - </a:t>
            </a:r>
            <a:r>
              <a:rPr kumimoji="0" lang="en-US" altLang="ko-KR" sz="4400" b="0" i="0" kern="1200" spc="0" normalizeH="0" baseline="0">
                <a:latin typeface="MV Boli"/>
                <a:ea typeface="MV Boli"/>
                <a:cs typeface="MV Boli"/>
              </a:rPr>
              <a:t>Q&amp;A</a:t>
            </a:r>
            <a:endParaRPr kumimoji="0" lang="en-US" altLang="ko-KR" sz="4400" i="0" kern="1200" spc="0" normalizeH="0" baseline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16746" y="929004"/>
            <a:ext cx="4859012" cy="2040043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46804" y="3112132"/>
            <a:ext cx="3628951" cy="2529269"/>
          </a:xfrm>
          <a:prstGeom prst="rect">
            <a:avLst/>
          </a:prstGeom>
        </p:spPr>
      </p:pic>
      <p:grpSp>
        <p:nvGrpSpPr>
          <p:cNvPr id="7" name="group"/>
          <p:cNvGrpSpPr/>
          <p:nvPr/>
        </p:nvGrpSpPr>
        <p:grpSpPr>
          <a:xfrm>
            <a:off x="1275080" y="1169035"/>
            <a:ext cx="4975860" cy="1577975"/>
            <a:chOff x="1275080" y="1268095"/>
            <a:chExt cx="4975860" cy="1577975"/>
          </a:xfrm>
        </p:grpSpPr>
        <p:pic>
          <p:nvPicPr>
            <p:cNvPr id="8" name="Pic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75080" y="1268095"/>
              <a:ext cx="4976433" cy="1578399"/>
            </a:xfrm>
            <a:prstGeom prst="rect">
              <a:avLst/>
            </a:prstGeom>
          </p:spPr>
        </p:pic>
        <p:sp>
          <p:nvSpPr>
            <p:cNvPr id="9" name="prstName"/>
            <p:cNvSpPr/>
            <p:nvPr/>
          </p:nvSpPr>
          <p:spPr>
            <a:xfrm>
              <a:off x="2076983" y="1350429"/>
              <a:ext cx="374672" cy="190501"/>
            </a:xfrm>
            <a:prstGeom prst="rect">
              <a:avLst/>
            </a:prstGeom>
            <a:noFill/>
            <a:ln w="254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0" name="prstName"/>
          <p:cNvSpPr/>
          <p:nvPr/>
        </p:nvSpPr>
        <p:spPr>
          <a:xfrm rot="5400000" flipV="1">
            <a:off x="9385250" y="505875"/>
            <a:ext cx="419101" cy="381002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785296" y="186904"/>
            <a:ext cx="213868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 상세 페이지 하단에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위치한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Q&amp;A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목록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및 작성 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2" name="prstName"/>
          <p:cNvSpPr/>
          <p:nvPr/>
        </p:nvSpPr>
        <p:spPr>
          <a:xfrm>
            <a:off x="11642664" y="1538085"/>
            <a:ext cx="319348" cy="113975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5400000" flipH="1" flipV="1">
            <a:off x="11374386" y="1097357"/>
            <a:ext cx="71120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 rot="10800000" flipH="1" flipV="1">
            <a:off x="4666737" y="720541"/>
            <a:ext cx="473202" cy="448279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140271" y="202144"/>
            <a:ext cx="305689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마이페이지에 위치한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Q&amp;A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화면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작성한 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목록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출력 가능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6" name="prstName"/>
          <p:cNvSpPr/>
          <p:nvPr/>
        </p:nvSpPr>
        <p:spPr>
          <a:xfrm rot="5400000" flipV="1">
            <a:off x="10966010" y="2289965"/>
            <a:ext cx="145175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188392" y="5641554"/>
            <a:ext cx="2629556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 작성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공간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파일 업로드가 가능하며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글저장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 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→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업로드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다시쓰기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 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→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초기화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prstName"/>
          <p:cNvSpPr/>
          <p:nvPr/>
        </p:nvSpPr>
        <p:spPr>
          <a:xfrm rot="10800000" flipH="1">
            <a:off x="8714862" y="5641760"/>
            <a:ext cx="473202" cy="63310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>
            <a:off x="3273348" y="1892090"/>
            <a:ext cx="762002" cy="208914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02107" y="2968625"/>
            <a:ext cx="3172691" cy="3546267"/>
          </a:xfrm>
          <a:prstGeom prst="rect">
            <a:avLst/>
          </a:prstGeom>
        </p:spPr>
      </p:pic>
      <p:sp>
        <p:nvSpPr>
          <p:cNvPr id="21" name="prstName"/>
          <p:cNvSpPr/>
          <p:nvPr/>
        </p:nvSpPr>
        <p:spPr>
          <a:xfrm rot="5400000" flipV="1">
            <a:off x="3234955" y="2430862"/>
            <a:ext cx="83820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 rot="16200000" flipH="1" flipV="1">
            <a:off x="4809744" y="3077322"/>
            <a:ext cx="613086" cy="68294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940102" y="3725124"/>
            <a:ext cx="441071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작성한 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목록 중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제목 클릭 시 작성한 내용 창 생성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작성자/작성일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조회수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제목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내용 등등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데이터가 출력 되며 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수정 버튼 클릭 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수정 가능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4" name="prstName"/>
          <p:cNvSpPr/>
          <p:nvPr/>
        </p:nvSpPr>
        <p:spPr>
          <a:xfrm>
            <a:off x="3365439" y="4626725"/>
            <a:ext cx="319348" cy="113975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prstName"/>
          <p:cNvSpPr/>
          <p:nvPr/>
        </p:nvSpPr>
        <p:spPr>
          <a:xfrm rot="10800000" flipH="1" flipV="1">
            <a:off x="3552947" y="4360347"/>
            <a:ext cx="375312" cy="26670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prstName"/>
          <p:cNvSpPr/>
          <p:nvPr/>
        </p:nvSpPr>
        <p:spPr>
          <a:xfrm>
            <a:off x="4310392" y="6374102"/>
            <a:ext cx="170184" cy="109214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rstName"/>
          <p:cNvSpPr/>
          <p:nvPr/>
        </p:nvSpPr>
        <p:spPr>
          <a:xfrm>
            <a:off x="4500220" y="6372566"/>
            <a:ext cx="234196" cy="109644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prstName"/>
          <p:cNvSpPr/>
          <p:nvPr/>
        </p:nvSpPr>
        <p:spPr>
          <a:xfrm rot="5400000">
            <a:off x="4462731" y="6150410"/>
            <a:ext cx="114301" cy="342901"/>
          </a:xfrm>
          <a:prstGeom prst="leftBracket">
            <a:avLst>
              <a:gd name="adj" fmla="val 8333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prstName"/>
          <p:cNvSpPr/>
          <p:nvPr/>
        </p:nvSpPr>
        <p:spPr>
          <a:xfrm rot="10800000" flipH="1" flipV="1">
            <a:off x="4499097" y="5998012"/>
            <a:ext cx="297008" cy="26670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796095" y="5075769"/>
            <a:ext cx="308737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에 대한 관리자 답변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기능이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있으며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삭제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 클릭 시 해당 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삭제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글목록 버튼 클릭 시 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리스트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 페이지로 이동 가능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1" name="prstName"/>
          <p:cNvSpPr/>
          <p:nvPr/>
        </p:nvSpPr>
        <p:spPr>
          <a:xfrm rot="10800000" flipH="1" flipV="1">
            <a:off x="3857551" y="5261797"/>
            <a:ext cx="930935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prstName"/>
          <p:cNvSpPr/>
          <p:nvPr/>
        </p:nvSpPr>
        <p:spPr>
          <a:xfrm>
            <a:off x="1602656" y="4885480"/>
            <a:ext cx="2259357" cy="1390026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86525" y="1173278"/>
            <a:ext cx="3637869" cy="3434710"/>
          </a:xfrm>
          <a:prstGeom prst="rect">
            <a:avLst/>
          </a:prstGeom>
        </p:spPr>
      </p:pic>
      <p:sp>
        <p:nvSpPr>
          <p:cNvPr id="3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①②③④⑤⑥⑦⑧⑨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❿</a:t>
            </a:r>
            <a:endParaRPr lang="en-US" altLang="ko-KR" sz="45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9229" y="1882140"/>
            <a:ext cx="4961798" cy="2337696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29993" y="4607988"/>
            <a:ext cx="2370406" cy="6896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7394" y="64968"/>
            <a:ext cx="5833813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MY PAGE - </a:t>
            </a:r>
            <a:r>
              <a:rPr kumimoji="0" lang="en-US" altLang="ko-KR" sz="4400" i="0" kern="1200" spc="0" normalizeH="0" baseline="0">
                <a:latin typeface="MV Boli"/>
                <a:ea typeface="MV Boli"/>
                <a:cs typeface="MV Boli"/>
              </a:rPr>
              <a:t>member</a:t>
            </a:r>
            <a:endParaRPr kumimoji="0" lang="en-US" altLang="ko-KR" sz="4400" i="0" kern="1200" spc="0" normalizeH="0" baseline="0">
              <a:latin typeface="MV Boli"/>
              <a:ea typeface="MV Boli"/>
              <a:cs typeface="MV Boli"/>
            </a:endParaRPr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904618" y="4607992"/>
            <a:ext cx="2370389" cy="689767"/>
          </a:xfrm>
          <a:prstGeom prst="rect">
            <a:avLst/>
          </a:prstGeom>
          <a:solidFill>
            <a:srgbClr val="FFF9EB">
              <a:alpha val="100000"/>
            </a:srgbClr>
          </a:solidFill>
          <a:ln>
            <a:noFill/>
          </a:ln>
        </p:spPr>
      </p:pic>
      <p:sp>
        <p:nvSpPr>
          <p:cNvPr id="9" name="prstName"/>
          <p:cNvSpPr/>
          <p:nvPr/>
        </p:nvSpPr>
        <p:spPr>
          <a:xfrm rot="10800000" flipH="1">
            <a:off x="1329780" y="4219995"/>
            <a:ext cx="473202" cy="50229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03342" y="4417909"/>
            <a:ext cx="262953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 회원정보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 시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한번의 비밀번호 재확인 요청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 후 확인 버튼 클릭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1" name="prstName"/>
          <p:cNvSpPr/>
          <p:nvPr/>
        </p:nvSpPr>
        <p:spPr>
          <a:xfrm rot="10800000" flipH="1" flipV="1">
            <a:off x="5883846" y="2981116"/>
            <a:ext cx="710568" cy="139700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7016983" y="2214029"/>
            <a:ext cx="3043911" cy="248331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726247" y="352004"/>
            <a:ext cx="232854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비밀번호 변경을 원할 시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변경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할 비밀번호 작성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비번 변경을 원하지 않을 시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안내대로 입력 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X</a:t>
            </a:r>
          </a:p>
        </p:txBody>
      </p:sp>
      <p:sp>
        <p:nvSpPr>
          <p:cNvPr id="14" name="prstName"/>
          <p:cNvSpPr/>
          <p:nvPr/>
        </p:nvSpPr>
        <p:spPr>
          <a:xfrm rot="10800000" flipH="1" flipV="1">
            <a:off x="9432241" y="1058328"/>
            <a:ext cx="279402" cy="1155702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>
            <a:off x="6849026" y="1971458"/>
            <a:ext cx="201954" cy="2001528"/>
          </a:xfrm>
          <a:prstGeom prst="leftBracket">
            <a:avLst>
              <a:gd name="adj" fmla="val 8333"/>
            </a:avLst>
          </a:prstGeom>
          <a:ln w="16510"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>
            <a:off x="3187638" y="3858684"/>
            <a:ext cx="872480" cy="266702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>
            <a:off x="8204160" y="4279057"/>
            <a:ext cx="485128" cy="196215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375477" y="5764109"/>
            <a:ext cx="274891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회원정보 수정 내용 입력 후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회원변경을 누를 시 뜨는 메세지 창과 다시입력을 누를 시 뜨는 메세지 창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9" name="prstName"/>
          <p:cNvSpPr/>
          <p:nvPr/>
        </p:nvSpPr>
        <p:spPr>
          <a:xfrm flipV="1">
            <a:off x="7962843" y="4358437"/>
            <a:ext cx="241301" cy="249554"/>
          </a:xfrm>
          <a:prstGeom prst="corner">
            <a:avLst>
              <a:gd name="adj1" fmla="val 0"/>
              <a:gd name="adj2" fmla="val 0"/>
            </a:avLst>
          </a:prstGeom>
          <a:noFill/>
          <a:ln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prstName"/>
          <p:cNvSpPr/>
          <p:nvPr/>
        </p:nvSpPr>
        <p:spPr>
          <a:xfrm flipH="1" flipV="1">
            <a:off x="9185219" y="4352087"/>
            <a:ext cx="234962" cy="249554"/>
          </a:xfrm>
          <a:prstGeom prst="corner">
            <a:avLst>
              <a:gd name="adj1" fmla="val 0"/>
              <a:gd name="adj2" fmla="val 0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prstName"/>
          <p:cNvSpPr/>
          <p:nvPr/>
        </p:nvSpPr>
        <p:spPr>
          <a:xfrm rot="5400000" flipV="1">
            <a:off x="7739325" y="5441085"/>
            <a:ext cx="469271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 rot="5400000" flipV="1">
            <a:off x="9211255" y="5441085"/>
            <a:ext cx="469271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prstName"/>
          <p:cNvSpPr/>
          <p:nvPr/>
        </p:nvSpPr>
        <p:spPr>
          <a:xfrm>
            <a:off x="8700095" y="4279057"/>
            <a:ext cx="485128" cy="196215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prstName"/>
          <p:cNvSpPr/>
          <p:nvPr/>
        </p:nvSpPr>
        <p:spPr>
          <a:xfrm>
            <a:off x="2288459" y="2885864"/>
            <a:ext cx="1689108" cy="266702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1CBC6AF-4374-3D6B-5F57-86604531B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822" y="1072244"/>
            <a:ext cx="5093924" cy="46409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79" y="64968"/>
            <a:ext cx="5996997" cy="73152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200" b="1" i="0" kern="1200" spc="0" normalizeH="0" baseline="0">
                <a:latin typeface="MV Boli"/>
                <a:ea typeface="MV Boli"/>
                <a:cs typeface="MV Boli"/>
              </a:rPr>
              <a:t>MY PAGE - </a:t>
            </a:r>
            <a:r>
              <a:rPr kumimoji="0" lang="en-US" altLang="ko-KR" sz="4200" i="0" kern="1200" spc="0" normalizeH="0" baseline="0">
                <a:latin typeface="MV Boli"/>
                <a:ea typeface="MV Boli"/>
                <a:cs typeface="MV Boli"/>
              </a:rPr>
              <a:t>member</a:t>
            </a:r>
            <a:endParaRPr kumimoji="0" lang="en-US" altLang="ko-KR" sz="4200" i="0" kern="1200" spc="0" normalizeH="0" baseline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60498" y="1024958"/>
            <a:ext cx="4225227" cy="4686003"/>
          </a:xfrm>
          <a:prstGeom prst="rect">
            <a:avLst/>
          </a:prstGeom>
        </p:spPr>
      </p:pic>
      <p:cxnSp>
        <p:nvCxnSpPr>
          <p:cNvPr id="7" name="prstName"/>
          <p:cNvCxnSpPr/>
          <p:nvPr/>
        </p:nvCxnSpPr>
        <p:spPr>
          <a:xfrm>
            <a:off x="3056812" y="5547794"/>
            <a:ext cx="1574807" cy="635"/>
          </a:xfrm>
          <a:prstGeom prst="line">
            <a:avLst/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rstName"/>
          <p:cNvSpPr/>
          <p:nvPr/>
        </p:nvSpPr>
        <p:spPr>
          <a:xfrm>
            <a:off x="4517319" y="5376344"/>
            <a:ext cx="463552" cy="172075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 rot="10800000" flipH="1">
            <a:off x="3197950" y="5551590"/>
            <a:ext cx="473202" cy="50229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671512" y="5813004"/>
            <a:ext cx="262953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 회원정보 수정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맨 아래에 위치한 회원 탈퇴 기능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1" name="prstName"/>
          <p:cNvSpPr/>
          <p:nvPr/>
        </p:nvSpPr>
        <p:spPr>
          <a:xfrm rot="10800000" flipH="1" flipV="1">
            <a:off x="5285041" y="5438566"/>
            <a:ext cx="1556389" cy="109220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6191270" y="3959381"/>
            <a:ext cx="1939214" cy="749304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10800000" flipH="1">
            <a:off x="7084150" y="4717743"/>
            <a:ext cx="473202" cy="1531274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557712" y="5813004"/>
            <a:ext cx="294767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 탈퇴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희망 시 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마지막으로 본인의 비밀번호 입력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 버튼을 누를 경우 회원 탈퇴 완료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5" name="prstName"/>
          <p:cNvSpPr/>
          <p:nvPr/>
        </p:nvSpPr>
        <p:spPr>
          <a:xfrm>
            <a:off x="7289295" y="5425666"/>
            <a:ext cx="928200" cy="284507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16" name="prstName"/>
          <p:cNvCxnSpPr/>
          <p:nvPr/>
        </p:nvCxnSpPr>
        <p:spPr>
          <a:xfrm rot="10800000" flipV="1">
            <a:off x="7082544" y="5542500"/>
            <a:ext cx="193063" cy="5839"/>
          </a:xfrm>
          <a:prstGeom prst="line">
            <a:avLst/>
          </a:prstGeom>
          <a:ln w="19050"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TextBox 3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①②③④⑤⑥⑦⑧⑨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❿</a:t>
            </a:r>
            <a:endParaRPr lang="en-US" altLang="ko-KR" sz="45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C00EC9D-9009-860F-A557-B367D3BEB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114" y="2385951"/>
            <a:ext cx="2969384" cy="4362202"/>
          </a:xfrm>
          <a:prstGeom prst="rect">
            <a:avLst/>
          </a:prstGeom>
        </p:spPr>
      </p:pic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59308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2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⓫</a:t>
            </a:r>
            <a:endParaRPr lang="en-US" altLang="ko-KR" sz="42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394" y="64968"/>
            <a:ext cx="2795919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NOTICE</a:t>
            </a:r>
            <a:endParaRPr kumimoji="0" lang="en-US" altLang="ko-KR" sz="4400" i="0" kern="1200" spc="0" normalizeH="0" baseline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07170" y="2617574"/>
            <a:ext cx="5177721" cy="4088031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30203" y="744573"/>
            <a:ext cx="2450344" cy="2179341"/>
          </a:xfrm>
          <a:prstGeom prst="rect">
            <a:avLst/>
          </a:prstGeom>
          <a:ln>
            <a:solidFill>
              <a:srgbClr val="683333">
                <a:alpha val="100000"/>
              </a:srgbClr>
            </a:solidFill>
          </a:ln>
        </p:spPr>
      </p:pic>
      <p:sp>
        <p:nvSpPr>
          <p:cNvPr id="7" name="prstName"/>
          <p:cNvSpPr/>
          <p:nvPr/>
        </p:nvSpPr>
        <p:spPr>
          <a:xfrm>
            <a:off x="7089574" y="2636945"/>
            <a:ext cx="836309" cy="294634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>
            <a:off x="4914064" y="3039530"/>
            <a:ext cx="836309" cy="186689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>
            <a:off x="4914064" y="3852332"/>
            <a:ext cx="630557" cy="186689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>
            <a:off x="9678442" y="4166024"/>
            <a:ext cx="361950" cy="153037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77251" y="496569"/>
            <a:ext cx="3691854" cy="2435032"/>
          </a:xfrm>
          <a:prstGeom prst="rect">
            <a:avLst/>
          </a:prstGeom>
          <a:ln w="12700">
            <a:solidFill>
              <a:srgbClr val="9C4D4D">
                <a:alpha val="100000"/>
              </a:srgbClr>
            </a:solidFill>
          </a:ln>
        </p:spPr>
      </p:pic>
      <p:sp>
        <p:nvSpPr>
          <p:cNvPr id="12" name="prstName"/>
          <p:cNvSpPr/>
          <p:nvPr/>
        </p:nvSpPr>
        <p:spPr>
          <a:xfrm rot="5400000" flipH="1">
            <a:off x="9598240" y="3401252"/>
            <a:ext cx="1273827" cy="385295"/>
          </a:xfrm>
          <a:prstGeom prst="bentArrow">
            <a:avLst>
              <a:gd name="adj1" fmla="val 0"/>
              <a:gd name="adj2" fmla="val 12268"/>
              <a:gd name="adj3" fmla="val 22328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5474774" y="3344338"/>
            <a:ext cx="908057" cy="190501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606855" y="186909"/>
            <a:ext cx="3169920" cy="333617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200" b="1" i="0" kern="1200" spc="0" normalizeH="0" baseline="0" dirty="0" err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</a:t>
            </a:r>
            <a:r>
              <a:rPr kumimoji="0" lang="en-US" altLang="ko-KR" sz="1200" b="1" i="0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→ </a:t>
            </a:r>
            <a:r>
              <a:rPr kumimoji="0" lang="ko-KR" altLang="en-US" sz="1200" b="1" i="0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좌측 위에 </a:t>
            </a:r>
            <a:r>
              <a:rPr lang="en-US" altLang="ko-KR" sz="1200" b="1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lang="en-US" altLang="ko-KR" sz="1200" b="1" dirty="0" err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고객센터</a:t>
            </a:r>
            <a:r>
              <a:rPr lang="en-US" altLang="ko-KR" sz="1200" b="1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lang="ko-KR" altLang="en-US" sz="1200" b="1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lang="ko-KR" altLang="en-US" sz="1200" b="1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  </a:t>
            </a:r>
            <a:endParaRPr lang="en-US" altLang="ko-KR" sz="1200" b="1" i="0" kern="1200" spc="0" normalizeH="0" baseline="0" dirty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prstName"/>
          <p:cNvSpPr/>
          <p:nvPr/>
        </p:nvSpPr>
        <p:spPr>
          <a:xfrm rot="16200000" flipH="1" flipV="1">
            <a:off x="10430640" y="3309732"/>
            <a:ext cx="613086" cy="68294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220267" y="3957534"/>
            <a:ext cx="1866265" cy="1583126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특정 제품 관련 질문이 아니더라도 모든</a:t>
            </a:r>
            <a:br>
              <a:rPr lang="en-US" altLang="ko-KR" sz="1100" b="1" kern="1200" spc="0" normalizeH="0" baseline="0" dirty="0">
                <a:latin typeface="Malgun Gothic"/>
                <a:ea typeface="Malgun Gothic"/>
                <a:cs typeface="Malgun Gothic"/>
              </a:rPr>
            </a:br>
            <a:r>
              <a:rPr kumimoji="0" lang="en-US" altLang="ko-KR" sz="1100" b="1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kumimoji="0" lang="ko-KR" altLang="en-US" sz="1100" b="1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상품/배송/알레르기 등)</a:t>
            </a:r>
            <a:br>
              <a:rPr lang="en-US" altLang="ko-KR" sz="1100" b="1" kern="1200" spc="0" normalizeH="0" baseline="0" dirty="0">
                <a:latin typeface="Malgun Gothic"/>
                <a:ea typeface="Malgun Gothic"/>
                <a:cs typeface="Malgun Gothic"/>
              </a:rPr>
            </a:br>
            <a:r>
              <a:rPr kumimoji="0" lang="en-US" altLang="ko-KR" sz="1100" b="1" i="0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kumimoji="0" lang="ko-KR" altLang="en-US" sz="1100" b="1" i="0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질문 작성 가능</a:t>
            </a:r>
            <a:r>
              <a:rPr kumimoji="0" lang="ko-KR" altLang="en-US" sz="1100" b="1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lang="en-US" altLang="ko-KR" sz="1100" b="1" kern="1200" spc="0" normalizeH="0" baseline="0" dirty="0"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100" b="1" kern="1200" spc="0" normalizeH="0" baseline="0" err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글저장</a:t>
            </a:r>
            <a:r>
              <a:rPr kumimoji="0" lang="ko-KR" altLang="en-US" sz="1100" b="1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100" b="1" kern="1200" spc="0" normalizeH="0" baseline="0" err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다시쓰기</a:t>
            </a:r>
            <a:r>
              <a:rPr kumimoji="0" lang="ko-KR" altLang="en-US" sz="1100" b="1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버튼을 이용하여 글 작성</a:t>
            </a:r>
            <a:endParaRPr kumimoji="0" lang="en-US" altLang="ko-KR" sz="1100" b="1" kern="1200" spc="0" normalizeH="0" baseline="0" dirty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0" name="prstName">
            <a:extLst>
              <a:ext uri="{FF2B5EF4-FFF2-40B4-BE49-F238E27FC236}">
                <a16:creationId xmlns:a16="http://schemas.microsoft.com/office/drawing/2014/main" id="{006BB950-BFB5-FCCD-5C8C-238283D7BD57}"/>
              </a:ext>
            </a:extLst>
          </p:cNvPr>
          <p:cNvSpPr/>
          <p:nvPr/>
        </p:nvSpPr>
        <p:spPr>
          <a:xfrm rot="5400000" flipH="1" flipV="1">
            <a:off x="4823825" y="2876991"/>
            <a:ext cx="613086" cy="68294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prstName">
            <a:extLst>
              <a:ext uri="{FF2B5EF4-FFF2-40B4-BE49-F238E27FC236}">
                <a16:creationId xmlns:a16="http://schemas.microsoft.com/office/drawing/2014/main" id="{E92A4961-8C18-9DD0-A099-AF384484DFD8}"/>
              </a:ext>
            </a:extLst>
          </p:cNvPr>
          <p:cNvSpPr/>
          <p:nvPr/>
        </p:nvSpPr>
        <p:spPr>
          <a:xfrm rot="10800000" flipV="1">
            <a:off x="4233703" y="4703517"/>
            <a:ext cx="1211802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F3402C9-4318-674B-2459-D7254AFC2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7017" y="4661787"/>
            <a:ext cx="3076246" cy="161514"/>
          </a:xfrm>
          <a:prstGeom prst="rect">
            <a:avLst/>
          </a:prstGeom>
        </p:spPr>
      </p:pic>
      <p:sp>
        <p:nvSpPr>
          <p:cNvPr id="22" name="prstName">
            <a:extLst>
              <a:ext uri="{FF2B5EF4-FFF2-40B4-BE49-F238E27FC236}">
                <a16:creationId xmlns:a16="http://schemas.microsoft.com/office/drawing/2014/main" id="{ACA5A43B-9399-F16F-E8FC-E37E246589A8}"/>
              </a:ext>
            </a:extLst>
          </p:cNvPr>
          <p:cNvSpPr/>
          <p:nvPr/>
        </p:nvSpPr>
        <p:spPr>
          <a:xfrm>
            <a:off x="5438557" y="4634124"/>
            <a:ext cx="1679544" cy="216377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039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111597" y="-627985"/>
            <a:ext cx="12053350" cy="4787808"/>
          </a:xfrm>
          <a:prstGeom prst="flowChartPunchedTape">
            <a:avLst/>
          </a:prstGeom>
          <a:solidFill>
            <a:srgbClr val="EEE0DB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61311" y="139898"/>
            <a:ext cx="4308475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CONTENTS</a:t>
            </a:r>
          </a:p>
        </p:txBody>
      </p:sp>
      <p:sp>
        <p:nvSpPr>
          <p:cNvPr id="4" name="prstName"/>
          <p:cNvSpPr/>
          <p:nvPr/>
        </p:nvSpPr>
        <p:spPr>
          <a:xfrm>
            <a:off x="1306989" y="1785210"/>
            <a:ext cx="388863" cy="411741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91581F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95742" y="1785204"/>
            <a:ext cx="291782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kern="1200" spc="0" normalizeH="0" baseline="0">
                <a:latin typeface="Malgun Gothic"/>
                <a:ea typeface="Malgun Gothic"/>
                <a:cs typeface="Malgun Gothic"/>
              </a:rPr>
              <a:t>팀원</a:t>
            </a:r>
            <a:r>
              <a:rPr kumimoji="0" lang="en-US" altLang="ko-KR" sz="2000" b="1" i="0" kern="1200" spc="0" normalizeH="0" baseline="0"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2000" b="1" i="0" kern="1200" spc="0" normalizeH="0" baseline="0">
                <a:latin typeface="Malgun Gothic"/>
                <a:ea typeface="Malgun Gothic"/>
                <a:cs typeface="Malgun Gothic"/>
              </a:rPr>
              <a:t>소개</a:t>
            </a:r>
            <a:r>
              <a:rPr kumimoji="0" lang="en-US" altLang="ko-KR" sz="2000" b="1" i="0" kern="1200" spc="0" normalizeH="0" baseline="0">
                <a:latin typeface="Malgun Gothic"/>
                <a:ea typeface="Malgun Gothic"/>
                <a:cs typeface="Malgun Gothic"/>
              </a:rPr>
              <a:t> / </a:t>
            </a:r>
            <a:r>
              <a:rPr kumimoji="0" lang="ko-KR" altLang="en-US" sz="2000" b="1" i="0" kern="1200" spc="0" normalizeH="0" baseline="0">
                <a:latin typeface="Malgun Gothic"/>
                <a:ea typeface="Malgun Gothic"/>
                <a:cs typeface="Malgun Gothic"/>
              </a:rPr>
              <a:t>역할</a:t>
            </a:r>
            <a:r>
              <a:rPr kumimoji="0" lang="en-US" altLang="ko-KR" sz="2000" b="1" i="0" kern="1200" spc="0" normalizeH="0" baseline="0"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2000" b="1" i="0" kern="1200" spc="0" normalizeH="0" baseline="0">
                <a:latin typeface="Malgun Gothic"/>
                <a:ea typeface="Malgun Gothic"/>
                <a:cs typeface="Malgun Gothic"/>
              </a:rPr>
              <a:t>분담</a:t>
            </a:r>
            <a:endParaRPr kumimoji="0" lang="en-US" altLang="ko-KR" sz="2000" b="1" i="0" kern="1200" spc="0" normalizeH="0" baseline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prstName"/>
          <p:cNvSpPr/>
          <p:nvPr/>
        </p:nvSpPr>
        <p:spPr>
          <a:xfrm>
            <a:off x="7646886" y="1785210"/>
            <a:ext cx="388863" cy="411741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91581F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35639" y="1785204"/>
            <a:ext cx="231076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kern="1200" spc="0" normalizeH="0" baseline="0">
                <a:latin typeface="Malgun Gothic"/>
                <a:ea typeface="Malgun Gothic"/>
                <a:cs typeface="Malgun Gothic"/>
              </a:rPr>
              <a:t>회원가입</a:t>
            </a:r>
            <a:r>
              <a:rPr kumimoji="0" lang="en-US" altLang="ko-KR" sz="2000" b="1" i="0" kern="1200" spc="0" normalizeH="0" baseline="0">
                <a:latin typeface="Malgun Gothic"/>
                <a:ea typeface="Malgun Gothic"/>
                <a:cs typeface="Malgun Gothic"/>
              </a:rPr>
              <a:t> / </a:t>
            </a:r>
            <a:r>
              <a:rPr kumimoji="0" lang="ko-KR" altLang="en-US" sz="2000" b="1" i="0" kern="1200" spc="0" normalizeH="0" baseline="0">
                <a:latin typeface="Malgun Gothic"/>
                <a:ea typeface="Malgun Gothic"/>
                <a:cs typeface="Malgun Gothic"/>
              </a:rPr>
              <a:t>로그인</a:t>
            </a:r>
            <a:endParaRPr kumimoji="0" lang="en-US" altLang="ko-KR" sz="2000" b="1" i="0" kern="1200" spc="0" normalizeH="0" baseline="0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26" name="group"/>
          <p:cNvGrpSpPr/>
          <p:nvPr/>
        </p:nvGrpSpPr>
        <p:grpSpPr>
          <a:xfrm>
            <a:off x="1306830" y="2901950"/>
            <a:ext cx="2454275" cy="411480"/>
            <a:chOff x="1306830" y="2901950"/>
            <a:chExt cx="2454275" cy="411480"/>
          </a:xfrm>
        </p:grpSpPr>
        <p:sp>
          <p:nvSpPr>
            <p:cNvPr id="27" name="prstName"/>
            <p:cNvSpPr/>
            <p:nvPr/>
          </p:nvSpPr>
          <p:spPr>
            <a:xfrm>
              <a:off x="1306989" y="2902175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95742" y="2902169"/>
              <a:ext cx="2065655" cy="396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b="1" i="0" kern="1200" spc="0" normalizeH="0" baseline="0">
                  <a:latin typeface="Malgun Gothic"/>
                  <a:ea typeface="Malgun Gothic"/>
                  <a:cs typeface="Malgun Gothic"/>
                </a:rPr>
                <a:t>메인페이지</a:t>
              </a:r>
              <a:endParaRPr kumimoji="0" lang="en-US" altLang="ko-KR" sz="2000" b="1" i="0" kern="1200" spc="0" normalizeH="0" baseline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14" name="group"/>
          <p:cNvGrpSpPr/>
          <p:nvPr/>
        </p:nvGrpSpPr>
        <p:grpSpPr>
          <a:xfrm>
            <a:off x="1306830" y="4069715"/>
            <a:ext cx="2699385" cy="412115"/>
            <a:chOff x="1306830" y="3748405"/>
            <a:chExt cx="2699385" cy="412115"/>
          </a:xfrm>
        </p:grpSpPr>
        <p:sp>
          <p:nvSpPr>
            <p:cNvPr id="15" name="prstName"/>
            <p:cNvSpPr/>
            <p:nvPr/>
          </p:nvSpPr>
          <p:spPr>
            <a:xfrm>
              <a:off x="1306989" y="3748837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95742" y="3748831"/>
              <a:ext cx="2310765" cy="396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b="1" i="0" kern="1200" spc="0" normalizeH="0" baseline="0">
                  <a:latin typeface="Malgun Gothic"/>
                  <a:ea typeface="Malgun Gothic"/>
                  <a:cs typeface="Malgun Gothic"/>
                </a:rPr>
                <a:t>장바구니</a:t>
              </a:r>
              <a:r>
                <a:rPr kumimoji="0" lang="en-US" altLang="ko-KR" sz="2000" b="1" i="0" kern="1200" spc="0" normalizeH="0" baseline="0">
                  <a:latin typeface="Malgun Gothic"/>
                  <a:ea typeface="Malgun Gothic"/>
                  <a:cs typeface="Malgun Gothic"/>
                </a:rPr>
                <a:t> / </a:t>
              </a:r>
              <a:r>
                <a:rPr kumimoji="0" lang="ko-KR" altLang="en-US" sz="2000" b="1" i="0" kern="1200" spc="0" normalizeH="0" baseline="0">
                  <a:latin typeface="Malgun Gothic"/>
                  <a:ea typeface="Malgun Gothic"/>
                  <a:cs typeface="Malgun Gothic"/>
                </a:rPr>
                <a:t>주문</a:t>
              </a:r>
              <a:endParaRPr kumimoji="0" lang="en-US" altLang="ko-KR" sz="2000" b="1" i="0" kern="1200" spc="0" normalizeH="0" baseline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17" name="group"/>
          <p:cNvGrpSpPr/>
          <p:nvPr/>
        </p:nvGrpSpPr>
        <p:grpSpPr>
          <a:xfrm>
            <a:off x="7646670" y="2901950"/>
            <a:ext cx="2699385" cy="411480"/>
            <a:chOff x="7646670" y="3027045"/>
            <a:chExt cx="2699385" cy="411480"/>
          </a:xfrm>
        </p:grpSpPr>
        <p:sp>
          <p:nvSpPr>
            <p:cNvPr id="18" name="prstName"/>
            <p:cNvSpPr/>
            <p:nvPr/>
          </p:nvSpPr>
          <p:spPr>
            <a:xfrm>
              <a:off x="7646829" y="3027270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5582" y="3027264"/>
              <a:ext cx="2310765" cy="396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b="1" i="0" kern="1200" spc="0" normalizeH="0" baseline="0">
                  <a:latin typeface="Malgun Gothic"/>
                  <a:ea typeface="Malgun Gothic"/>
                  <a:cs typeface="Malgun Gothic"/>
                </a:rPr>
                <a:t>제품</a:t>
              </a:r>
              <a:r>
                <a:rPr kumimoji="0" lang="en-US" altLang="ko-KR" sz="2000" b="1" i="0" kern="1200" spc="0" normalizeH="0" baseline="0">
                  <a:latin typeface="Malgun Gothic"/>
                  <a:ea typeface="Malgun Gothic"/>
                  <a:cs typeface="Malgun Gothic"/>
                </a:rPr>
                <a:t> </a:t>
              </a:r>
              <a:r>
                <a:rPr kumimoji="0" lang="ko-KR" altLang="en-US" sz="2000" b="1" i="0" kern="1200" spc="0" normalizeH="0" baseline="0">
                  <a:latin typeface="Malgun Gothic"/>
                  <a:ea typeface="Malgun Gothic"/>
                  <a:cs typeface="Malgun Gothic"/>
                </a:rPr>
                <a:t>상세페이지</a:t>
              </a:r>
              <a:endParaRPr kumimoji="0" lang="en-US" altLang="ko-KR" sz="2000" b="1" i="0" kern="1200" spc="0" normalizeH="0" baseline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29" name="group"/>
          <p:cNvGrpSpPr/>
          <p:nvPr/>
        </p:nvGrpSpPr>
        <p:grpSpPr>
          <a:xfrm>
            <a:off x="7646670" y="3863975"/>
            <a:ext cx="2699385" cy="822960"/>
            <a:chOff x="7646670" y="3823335"/>
            <a:chExt cx="2699385" cy="822960"/>
          </a:xfrm>
        </p:grpSpPr>
        <p:sp>
          <p:nvSpPr>
            <p:cNvPr id="30" name="prstName"/>
            <p:cNvSpPr/>
            <p:nvPr/>
          </p:nvSpPr>
          <p:spPr>
            <a:xfrm>
              <a:off x="7646829" y="3976319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5582" y="3823913"/>
              <a:ext cx="2310765" cy="8229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b="1" i="0" kern="1200" spc="0" normalizeH="0" baseline="0">
                  <a:latin typeface="Malgun Gothic"/>
                  <a:ea typeface="Malgun Gothic"/>
                  <a:cs typeface="Malgun Gothic"/>
                </a:rPr>
                <a:t>마이페이지</a:t>
              </a:r>
              <a:br>
                <a:rPr kumimoji="0" lang="en-US" altLang="ko-KR" sz="2000" b="1" i="0" kern="1200" spc="0" normalizeH="0" baseline="0">
                  <a:latin typeface="Malgun Gothic"/>
                  <a:ea typeface="Malgun Gothic"/>
                  <a:cs typeface="Malgun Gothic"/>
                </a:rPr>
              </a:br>
              <a:r>
                <a:rPr kumimoji="0" lang="en-US" altLang="ko-KR" sz="2000" b="1" i="0" kern="1200" spc="0" normalizeH="0" baseline="0">
                  <a:latin typeface="Malgun Gothic"/>
                  <a:ea typeface="Malgun Gothic"/>
                  <a:cs typeface="Malgun Gothic"/>
                </a:rPr>
                <a:t>Q&amp;A / Reivew </a:t>
              </a:r>
            </a:p>
          </p:txBody>
        </p:sp>
      </p:grpSp>
      <p:grpSp>
        <p:nvGrpSpPr>
          <p:cNvPr id="23" name="group"/>
          <p:cNvGrpSpPr/>
          <p:nvPr/>
        </p:nvGrpSpPr>
        <p:grpSpPr>
          <a:xfrm>
            <a:off x="7646670" y="5237480"/>
            <a:ext cx="2699385" cy="411480"/>
            <a:chOff x="7646670" y="5172075"/>
            <a:chExt cx="2699385" cy="411480"/>
          </a:xfrm>
        </p:grpSpPr>
        <p:sp>
          <p:nvSpPr>
            <p:cNvPr id="24" name="prstName"/>
            <p:cNvSpPr/>
            <p:nvPr/>
          </p:nvSpPr>
          <p:spPr>
            <a:xfrm>
              <a:off x="7646829" y="5172300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5582" y="5172294"/>
              <a:ext cx="2310765" cy="396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b="1" i="0" kern="1200" spc="0" normalizeH="0" baseline="0">
                  <a:latin typeface="Malgun Gothic"/>
                  <a:ea typeface="Malgun Gothic"/>
                  <a:cs typeface="Malgun Gothic"/>
                </a:rPr>
                <a:t>공지사항</a:t>
              </a:r>
              <a:endParaRPr kumimoji="0" lang="en-US" altLang="ko-KR" sz="2000" b="1" i="0" kern="1200" spc="0" normalizeH="0" baseline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32" name="group"/>
          <p:cNvGrpSpPr/>
          <p:nvPr/>
        </p:nvGrpSpPr>
        <p:grpSpPr>
          <a:xfrm>
            <a:off x="1306830" y="5237994"/>
            <a:ext cx="2699385" cy="411480"/>
            <a:chOff x="7646670" y="5894705"/>
            <a:chExt cx="2699385" cy="411480"/>
          </a:xfrm>
        </p:grpSpPr>
        <p:sp>
          <p:nvSpPr>
            <p:cNvPr id="33" name="prstName"/>
            <p:cNvSpPr/>
            <p:nvPr/>
          </p:nvSpPr>
          <p:spPr>
            <a:xfrm>
              <a:off x="7646829" y="5894930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5582" y="5894924"/>
              <a:ext cx="2310765" cy="396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b="1" i="0" kern="1200" spc="0" normalizeH="0" baseline="0">
                  <a:latin typeface="Malgun Gothic"/>
                  <a:ea typeface="Malgun Gothic"/>
                  <a:cs typeface="Malgun Gothic"/>
                </a:rPr>
                <a:t>관리자</a:t>
              </a:r>
              <a:r>
                <a:rPr kumimoji="0" lang="en-US" altLang="ko-KR" sz="2000" b="1" i="0" kern="1200" spc="0" normalizeH="0" baseline="0">
                  <a:latin typeface="Malgun Gothic"/>
                  <a:ea typeface="Malgun Gothic"/>
                  <a:cs typeface="Malgun Gothic"/>
                </a:rPr>
                <a:t> </a:t>
              </a:r>
              <a:r>
                <a:rPr kumimoji="0" lang="ko-KR" altLang="en-US" sz="2000" b="1" i="0" kern="1200" spc="0" normalizeH="0" baseline="0">
                  <a:latin typeface="Malgun Gothic"/>
                  <a:ea typeface="Malgun Gothic"/>
                  <a:cs typeface="Malgun Gothic"/>
                </a:rPr>
                <a:t>페이지</a:t>
              </a:r>
              <a:r>
                <a:rPr kumimoji="0" lang="en-US" altLang="ko-KR" sz="2000" b="1" i="0" kern="1200" spc="0" normalizeH="0" baseline="0">
                  <a:latin typeface="Malgun Gothic"/>
                  <a:ea typeface="Malgun Gothic"/>
                  <a:cs typeface="Malgun Gothic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444250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10616" y="64978"/>
            <a:ext cx="5826932" cy="1256031"/>
          </a:xfrm>
          <a:prstGeom prst="rect">
            <a:avLst/>
          </a:prstGeom>
        </p:spPr>
      </p:pic>
      <p:sp>
        <p:nvSpPr>
          <p:cNvPr id="3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184" y="1025211"/>
            <a:ext cx="471170" cy="560832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3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⓬</a:t>
            </a:r>
            <a:endParaRPr kumimoji="0" lang="en-US" altLang="ko-KR" sz="43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09265" y="64968"/>
            <a:ext cx="5739059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MANAGER PAGE</a:t>
            </a:r>
            <a:endParaRPr kumimoji="0" lang="en-US" altLang="ko-KR" sz="4400" b="1" i="0" kern="1200" spc="0" normalizeH="0" baseline="0">
              <a:latin typeface="MV Boli"/>
              <a:ea typeface="MV Boli"/>
              <a:cs typeface="MV Boli"/>
            </a:endParaRPr>
          </a:p>
        </p:txBody>
      </p:sp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54112" y="1025250"/>
            <a:ext cx="7058716" cy="1383902"/>
          </a:xfrm>
          <a:prstGeom prst="rect">
            <a:avLst/>
          </a:prstGeom>
        </p:spPr>
      </p:pic>
      <p:sp>
        <p:nvSpPr>
          <p:cNvPr id="7" name="prstName"/>
          <p:cNvSpPr/>
          <p:nvPr/>
        </p:nvSpPr>
        <p:spPr>
          <a:xfrm>
            <a:off x="7296385" y="577005"/>
            <a:ext cx="533651" cy="29424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6200000" flipH="1" flipV="1">
            <a:off x="8213672" y="192823"/>
            <a:ext cx="561961" cy="1330975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712780" y="1139404"/>
            <a:ext cx="309689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관리자 모드로 로그인 시 메인페이지 좌측 상단에서 관리자 카테고리가 생성됨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 rot="10020000" flipV="1">
            <a:off x="6010235" y="970528"/>
            <a:ext cx="1317172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>
            <a:off x="3425656" y="1569510"/>
            <a:ext cx="663745" cy="29424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 rot="5400000" flipV="1">
            <a:off x="3284168" y="2249569"/>
            <a:ext cx="94678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53874" y="2840355"/>
            <a:ext cx="4652881" cy="2878890"/>
          </a:xfrm>
          <a:prstGeom prst="rect">
            <a:avLst/>
          </a:prstGeom>
        </p:spPr>
      </p:pic>
      <p:sp>
        <p:nvSpPr>
          <p:cNvPr id="14" name="prstName"/>
          <p:cNvSpPr/>
          <p:nvPr/>
        </p:nvSpPr>
        <p:spPr>
          <a:xfrm>
            <a:off x="2056110" y="2840780"/>
            <a:ext cx="776373" cy="24832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12572" y="3221739"/>
            <a:ext cx="2820331" cy="2192274"/>
          </a:xfrm>
          <a:prstGeom prst="rect">
            <a:avLst/>
          </a:prstGeom>
          <a:ln w="12700">
            <a:solidFill>
              <a:srgbClr val="9C4D4D">
                <a:alpha val="100000"/>
              </a:srgbClr>
            </a:solidFill>
          </a:ln>
        </p:spPr>
      </p:pic>
      <p:sp>
        <p:nvSpPr>
          <p:cNvPr id="16" name="prstName"/>
          <p:cNvSpPr/>
          <p:nvPr/>
        </p:nvSpPr>
        <p:spPr>
          <a:xfrm>
            <a:off x="2349916" y="3514515"/>
            <a:ext cx="2266957" cy="100232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10800000" flipH="1" flipV="1">
            <a:off x="4610687" y="3482538"/>
            <a:ext cx="230344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prstName"/>
          <p:cNvSpPr/>
          <p:nvPr/>
        </p:nvSpPr>
        <p:spPr>
          <a:xfrm rot="10800000" flipH="1">
            <a:off x="6986360" y="5414430"/>
            <a:ext cx="473202" cy="498667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459925" y="5570479"/>
            <a:ext cx="336359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관리에서 원하는 제품명 클릭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모든 상품 정보를 수정 할 수 있는 창으로 이동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가격뿐만 아니라 할인율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등록까지 가능하며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 이미지 등록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 삭제 가능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0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812530" y="3797273"/>
            <a:ext cx="416959" cy="536725"/>
          </a:xfrm>
          <a:prstGeom prst="rect">
            <a:avLst/>
          </a:prstGeom>
          <a:ln>
            <a:solidFill>
              <a:srgbClr val="BFBFBF">
                <a:alpha val="100000"/>
              </a:srgbClr>
            </a:solidFill>
          </a:ln>
        </p:spPr>
      </p:pic>
      <p:sp>
        <p:nvSpPr>
          <p:cNvPr id="21" name="prstName"/>
          <p:cNvSpPr/>
          <p:nvPr/>
        </p:nvSpPr>
        <p:spPr>
          <a:xfrm>
            <a:off x="7992345" y="3873237"/>
            <a:ext cx="462519" cy="97155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 rot="10800000" flipH="1" flipV="1">
            <a:off x="8456035" y="3871147"/>
            <a:ext cx="355600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582105" y="2140164"/>
            <a:ext cx="387413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관리자 창에서 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3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개의 카테고리 중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'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제품관리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클릭 시 쿠키킹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쇼핑몰의 모든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제품들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 가능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4" name="prstName"/>
          <p:cNvSpPr/>
          <p:nvPr/>
        </p:nvSpPr>
        <p:spPr>
          <a:xfrm rot="10800000" flipH="1" flipV="1">
            <a:off x="3751831" y="2140148"/>
            <a:ext cx="82677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5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57516" y="5699779"/>
            <a:ext cx="647865" cy="563025"/>
          </a:xfrm>
          <a:prstGeom prst="rect">
            <a:avLst/>
          </a:prstGeom>
          <a:ln>
            <a:solidFill>
              <a:srgbClr val="A6A6A6">
                <a:alpha val="100000"/>
              </a:srgbClr>
            </a:solidFill>
          </a:ln>
        </p:spPr>
      </p:pic>
      <p:sp>
        <p:nvSpPr>
          <p:cNvPr id="26" name="prstName"/>
          <p:cNvSpPr/>
          <p:nvPr/>
        </p:nvSpPr>
        <p:spPr>
          <a:xfrm>
            <a:off x="2858055" y="5583345"/>
            <a:ext cx="1784358" cy="12955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rstName"/>
          <p:cNvSpPr/>
          <p:nvPr/>
        </p:nvSpPr>
        <p:spPr>
          <a:xfrm rot="10800000" flipH="1">
            <a:off x="3657055" y="5706530"/>
            <a:ext cx="288760" cy="355615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57900" y="5881629"/>
            <a:ext cx="2464426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하단에 원하는 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제품이름/제품번호/유형 등으로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 가능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394" y="64968"/>
            <a:ext cx="6291580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MANAGER PAGE</a:t>
            </a:r>
            <a:endParaRPr kumimoji="0" lang="en-US" altLang="ko-KR" sz="4400" b="1" i="0" kern="1200" spc="0" normalizeH="0" baseline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35112" y="1025250"/>
            <a:ext cx="7058716" cy="1383902"/>
          </a:xfrm>
          <a:prstGeom prst="rect">
            <a:avLst/>
          </a:prstGeom>
        </p:spPr>
      </p:pic>
      <p:sp>
        <p:nvSpPr>
          <p:cNvPr id="6" name="prstName"/>
          <p:cNvSpPr/>
          <p:nvPr/>
        </p:nvSpPr>
        <p:spPr>
          <a:xfrm>
            <a:off x="5210006" y="1569510"/>
            <a:ext cx="663745" cy="29424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 rot="5400000" flipV="1">
            <a:off x="4988488" y="2329599"/>
            <a:ext cx="1048388" cy="11748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76666" y="3022385"/>
            <a:ext cx="2267201" cy="2684158"/>
          </a:xfrm>
          <a:prstGeom prst="rect">
            <a:avLst/>
          </a:prstGeom>
        </p:spPr>
      </p:pic>
      <p:pic>
        <p:nvPicPr>
          <p:cNvPr id="9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40430" y="3428366"/>
            <a:ext cx="567316" cy="729406"/>
          </a:xfrm>
          <a:prstGeom prst="rect">
            <a:avLst/>
          </a:prstGeom>
          <a:ln>
            <a:solidFill>
              <a:srgbClr val="A0A0A0">
                <a:alpha val="100000"/>
              </a:srgbClr>
            </a:solidFill>
          </a:ln>
        </p:spPr>
      </p:pic>
      <p:pic>
        <p:nvPicPr>
          <p:cNvPr id="10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40855" y="3022344"/>
            <a:ext cx="2508835" cy="2691042"/>
          </a:xfrm>
          <a:prstGeom prst="rect">
            <a:avLst/>
          </a:prstGeom>
        </p:spPr>
      </p:pic>
      <p:sp>
        <p:nvSpPr>
          <p:cNvPr id="11" name="prstName"/>
          <p:cNvSpPr/>
          <p:nvPr/>
        </p:nvSpPr>
        <p:spPr>
          <a:xfrm>
            <a:off x="4543354" y="3969123"/>
            <a:ext cx="664213" cy="150549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 rot="10800000" flipH="1" flipV="1">
            <a:off x="5196772" y="3985447"/>
            <a:ext cx="544003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10800000" flipH="1" flipV="1">
            <a:off x="5196459" y="5001691"/>
            <a:ext cx="1702119" cy="44513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170266" y="3001869"/>
            <a:ext cx="2456180" cy="20116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추가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버튼을 클릭 시 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쿠키킹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쇼핑몰에 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제품을 추가 가능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제품명/가격/제조사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유형별 카테고리 등등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입력이 가능하고 제품 이미지까지 등록 후  제품 등록 가능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5" name="prstName"/>
          <p:cNvSpPr/>
          <p:nvPr/>
        </p:nvSpPr>
        <p:spPr>
          <a:xfrm rot="10800000" flipH="1">
            <a:off x="2809161" y="5014391"/>
            <a:ext cx="1021732" cy="539752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>
            <a:off x="4857581" y="5447463"/>
            <a:ext cx="462382" cy="176533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578301" y="5001484"/>
            <a:ext cx="2456180" cy="146304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양식대로 입력하지 않고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제품등록을 누를 시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경고문이 뜨며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다시입력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누를 시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초기화 처리 됨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prstName"/>
          <p:cNvSpPr/>
          <p:nvPr/>
        </p:nvSpPr>
        <p:spPr>
          <a:xfrm rot="16200000" flipH="1" flipV="1">
            <a:off x="9477002" y="4030447"/>
            <a:ext cx="849946" cy="110524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0" name="TextBox 3"/>
          <p:cNvSpPr txBox="1"/>
          <p:nvPr/>
        </p:nvSpPr>
        <p:spPr>
          <a:xfrm>
            <a:off x="197184" y="1025211"/>
            <a:ext cx="471170" cy="560832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3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⓬</a:t>
            </a:r>
            <a:endParaRPr kumimoji="0" lang="en-US" altLang="ko-KR" sz="4300" b="1" i="0" kern="1200" spc="0" normalizeH="0" baseline="0"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88663" y="1929130"/>
            <a:ext cx="3798573" cy="34345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394" y="64968"/>
            <a:ext cx="4590415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MANAGER PAGE</a:t>
            </a:r>
          </a:p>
        </p:txBody>
      </p:sp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87854" y="90527"/>
            <a:ext cx="7058716" cy="1383902"/>
          </a:xfrm>
          <a:prstGeom prst="rect">
            <a:avLst/>
          </a:prstGeom>
        </p:spPr>
      </p:pic>
      <p:pic>
        <p:nvPicPr>
          <p:cNvPr id="7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58041" y="2206550"/>
            <a:ext cx="3896705" cy="4457576"/>
          </a:xfrm>
          <a:prstGeom prst="rect">
            <a:avLst/>
          </a:prstGeom>
        </p:spPr>
      </p:pic>
      <p:sp>
        <p:nvSpPr>
          <p:cNvPr id="8" name="prstName"/>
          <p:cNvSpPr/>
          <p:nvPr/>
        </p:nvSpPr>
        <p:spPr>
          <a:xfrm>
            <a:off x="9350206" y="617010"/>
            <a:ext cx="663745" cy="29424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>
            <a:off x="8902845" y="3412079"/>
            <a:ext cx="2066104" cy="107417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 rot="10800000" flipV="1">
            <a:off x="7895533" y="3386653"/>
            <a:ext cx="1007751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895535" y="1188934"/>
            <a:ext cx="309689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주문관리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카테고리 클릭 시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회원들이 주문한 제품 리스트가 출력 됨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2" name="prstName"/>
          <p:cNvSpPr/>
          <p:nvPr/>
        </p:nvSpPr>
        <p:spPr>
          <a:xfrm rot="16200000" flipH="1" flipV="1">
            <a:off x="10236471" y="579849"/>
            <a:ext cx="1069010" cy="1513552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3" name="prstName"/>
          <p:cNvCxnSpPr/>
          <p:nvPr/>
        </p:nvCxnSpPr>
        <p:spPr>
          <a:xfrm rot="16200000" flipH="1">
            <a:off x="9553472" y="1046207"/>
            <a:ext cx="261378" cy="4164"/>
          </a:xfrm>
          <a:prstGeom prst="line">
            <a:avLst/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rstName"/>
          <p:cNvSpPr/>
          <p:nvPr/>
        </p:nvSpPr>
        <p:spPr>
          <a:xfrm rot="16200000" flipH="1" flipV="1">
            <a:off x="8146990" y="5382685"/>
            <a:ext cx="380685" cy="565485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289235" y="5855549"/>
            <a:ext cx="309689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결제 내역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정보 및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주문자의 정보가 출력 되며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배송완료하기 버튼 클릭 시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주문관리 초기 화면 품목에서 사라짐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6" name="prstName"/>
          <p:cNvSpPr/>
          <p:nvPr/>
        </p:nvSpPr>
        <p:spPr>
          <a:xfrm>
            <a:off x="4430577" y="6323939"/>
            <a:ext cx="489585" cy="22225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16200000">
            <a:off x="1710609" y="3725335"/>
            <a:ext cx="3416312" cy="1993911"/>
          </a:xfrm>
          <a:prstGeom prst="bentArrow">
            <a:avLst>
              <a:gd name="adj1" fmla="val 0"/>
              <a:gd name="adj2" fmla="val 4693"/>
              <a:gd name="adj3" fmla="val 5294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256580" y="1795994"/>
            <a:ext cx="276542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해당 제품이 배송완료 상태가 되면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배송완료하기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눌러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주문관리 내역 품목에서 제외되는 기능 구현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19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81435" y="3916044"/>
            <a:ext cx="2642791" cy="1939314"/>
          </a:xfrm>
          <a:prstGeom prst="rect">
            <a:avLst/>
          </a:prstGeom>
        </p:spPr>
      </p:pic>
      <p:sp>
        <p:nvSpPr>
          <p:cNvPr id="20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1" name="TextBox 3"/>
          <p:cNvSpPr txBox="1"/>
          <p:nvPr/>
        </p:nvSpPr>
        <p:spPr>
          <a:xfrm>
            <a:off x="197184" y="1025211"/>
            <a:ext cx="471170" cy="560832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①②③④⑤⑥⑦⑧⑨⑩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</a:t>
            </a:r>
            <a:endParaRPr lang="en-US" altLang="ko-KR" sz="29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3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⓬</a:t>
            </a:r>
            <a:endParaRPr kumimoji="0" lang="en-US" altLang="ko-KR" sz="4300" b="1" i="0" kern="1200" spc="0" normalizeH="0" baseline="0"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424" y="499964"/>
            <a:ext cx="4308475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THANK YOU</a:t>
            </a:r>
          </a:p>
        </p:txBody>
      </p:sp>
      <p:sp>
        <p:nvSpPr>
          <p:cNvPr id="3" name="prstName"/>
          <p:cNvSpPr/>
          <p:nvPr/>
        </p:nvSpPr>
        <p:spPr>
          <a:xfrm>
            <a:off x="3305335" y="2904824"/>
            <a:ext cx="5329709" cy="1418164"/>
          </a:xfrm>
          <a:prstGeom prst="roundRect">
            <a:avLst>
              <a:gd name="adj" fmla="val 16667"/>
            </a:avLst>
          </a:prstGeom>
          <a:solidFill>
            <a:srgbClr val="FFE699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800" b="0" i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36753" y="2241686"/>
            <a:ext cx="3667125" cy="3139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KIM MIN JUN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KIM MIN JUN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LEE JI WON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CHO HYUN KYU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CHO HEE SOO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HAN JI WON</a:t>
            </a:r>
            <a:endParaRPr lang="ko-KR" altLang="en-US" sz="3100" b="0" i="0">
              <a:solidFill>
                <a:srgbClr val="000000"/>
              </a:solidFill>
              <a:latin typeface="Segoe Print"/>
              <a:ea typeface="Segoe Print"/>
              <a:cs typeface="Segoe Print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1400" b="0" i="0">
              <a:solidFill>
                <a:srgbClr val="000000"/>
              </a:solidFill>
            </a:endParaRPr>
          </a:p>
        </p:txBody>
      </p:sp>
      <p:sp>
        <p:nvSpPr>
          <p:cNvPr id="5" name="prstName"/>
          <p:cNvSpPr/>
          <p:nvPr/>
        </p:nvSpPr>
        <p:spPr>
          <a:xfrm>
            <a:off x="1127844" y="5890374"/>
            <a:ext cx="1845815" cy="1750718"/>
          </a:xfrm>
          <a:prstGeom prst="ellipse">
            <a:avLst/>
          </a:prstGeom>
          <a:solidFill>
            <a:srgbClr val="E5C9C9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prstName"/>
          <p:cNvSpPr/>
          <p:nvPr/>
        </p:nvSpPr>
        <p:spPr>
          <a:xfrm>
            <a:off x="10750921" y="-605328"/>
            <a:ext cx="2058779" cy="1943463"/>
          </a:xfrm>
          <a:prstGeom prst="ellipse">
            <a:avLst/>
          </a:prstGeom>
          <a:solidFill>
            <a:srgbClr val="CBA193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prstName"/>
          <p:cNvCxnSpPr/>
          <p:nvPr/>
        </p:nvCxnSpPr>
        <p:spPr>
          <a:xfrm flipV="1">
            <a:off x="6870701" y="6208425"/>
            <a:ext cx="6019799" cy="25400"/>
          </a:xfrm>
          <a:prstGeom prst="line">
            <a:avLst/>
          </a:prstGeom>
          <a:ln>
            <a:solidFill>
              <a:srgbClr val="A27242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009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 flipH="1">
            <a:off x="-34347" y="2394615"/>
            <a:ext cx="12484158" cy="4787808"/>
          </a:xfrm>
          <a:prstGeom prst="flowChartPunchedTape">
            <a:avLst/>
          </a:prstGeom>
          <a:solidFill>
            <a:srgbClr val="EEE0DB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61311" y="139898"/>
            <a:ext cx="4308475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900" b="1" i="0" kern="1200" spc="0" normalizeH="0" baseline="0">
                <a:latin typeface="MV Boli"/>
                <a:ea typeface="MV Boli"/>
                <a:cs typeface="MV Boli"/>
              </a:rPr>
              <a:t>our team</a:t>
            </a:r>
            <a:endParaRPr kumimoji="0" lang="en-US" altLang="ko-KR" sz="4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prstName"/>
          <p:cNvSpPr/>
          <p:nvPr/>
        </p:nvSpPr>
        <p:spPr>
          <a:xfrm>
            <a:off x="816610" y="11176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prstName"/>
          <p:cNvSpPr/>
          <p:nvPr/>
        </p:nvSpPr>
        <p:spPr>
          <a:xfrm>
            <a:off x="981710" y="13335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80000"/>
              </a:lnSpc>
              <a:buFont typeface="Arial"/>
              <a:defRPr/>
            </a:pPr>
            <a:r>
              <a:rPr lang="ko-KR" altLang="en-US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br>
              <a:rPr lang="en-US" altLang="ko-KR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lang="ko-KR" altLang="en-US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구매페이지</a:t>
            </a:r>
          </a:p>
        </p:txBody>
      </p:sp>
      <p:sp>
        <p:nvSpPr>
          <p:cNvPr id="6" name="prstName"/>
          <p:cNvSpPr/>
          <p:nvPr/>
        </p:nvSpPr>
        <p:spPr>
          <a:xfrm>
            <a:off x="2366010" y="3041650"/>
            <a:ext cx="469900" cy="469900"/>
          </a:xfrm>
          <a:prstGeom prst="heart">
            <a:avLst/>
          </a:prstGeom>
          <a:solidFill>
            <a:srgbClr val="D8AEAE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>
            <a:off x="4892675" y="39878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>
            <a:off x="5057775" y="42037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80000"/>
              </a:lnSpc>
              <a:defRPr/>
            </a:pPr>
            <a:r>
              <a:rPr lang="en-US" altLang="ko-KR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[</a:t>
            </a: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총괄</a:t>
            </a:r>
            <a:r>
              <a:rPr lang="en-US" altLang="ko-KR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]</a:t>
            </a:r>
          </a:p>
          <a:p>
            <a:pPr algn="ctr">
              <a:lnSpc>
                <a:spcPct val="180000"/>
              </a:lnSpc>
              <a:defRPr/>
            </a:pP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</a:t>
            </a:r>
            <a:br>
              <a:rPr lang="en-US" altLang="ko-KR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</a:t>
            </a:r>
            <a:endParaRPr lang="ko-KR" altLang="en-US" b="1"/>
          </a:p>
        </p:txBody>
      </p:sp>
      <p:sp>
        <p:nvSpPr>
          <p:cNvPr id="9" name="prstName"/>
          <p:cNvSpPr/>
          <p:nvPr/>
        </p:nvSpPr>
        <p:spPr>
          <a:xfrm>
            <a:off x="6442075" y="5911850"/>
            <a:ext cx="469900" cy="469900"/>
          </a:xfrm>
          <a:prstGeom prst="heart">
            <a:avLst/>
          </a:prstGeom>
          <a:solidFill>
            <a:srgbClr val="59AB59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>
            <a:off x="9262109" y="39878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>
            <a:off x="9427209" y="42037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404040"/>
                </a:solidFill>
              </a:rPr>
              <a:t> </a:t>
            </a:r>
            <a:r>
              <a:rPr lang="ko-KR" altLang="en-US" b="1">
                <a:solidFill>
                  <a:srgbClr val="404040"/>
                </a:solidFill>
              </a:rPr>
              <a:t>상세페이지</a:t>
            </a:r>
          </a:p>
        </p:txBody>
      </p:sp>
      <p:sp>
        <p:nvSpPr>
          <p:cNvPr id="12" name="prstName"/>
          <p:cNvSpPr/>
          <p:nvPr/>
        </p:nvSpPr>
        <p:spPr>
          <a:xfrm>
            <a:off x="10811509" y="5911850"/>
            <a:ext cx="469900" cy="469900"/>
          </a:xfrm>
          <a:prstGeom prst="heart">
            <a:avLst/>
          </a:prstGeom>
          <a:solidFill>
            <a:srgbClr val="FF996B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4892675" y="11176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>
            <a:off x="5057775" y="13335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80000"/>
              </a:lnSpc>
              <a:defRPr/>
            </a:pP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5" name="prstName"/>
          <p:cNvSpPr/>
          <p:nvPr/>
        </p:nvSpPr>
        <p:spPr>
          <a:xfrm>
            <a:off x="6442075" y="3041650"/>
            <a:ext cx="469900" cy="469900"/>
          </a:xfrm>
          <a:prstGeom prst="heart">
            <a:avLst/>
          </a:prstGeom>
          <a:solidFill>
            <a:srgbClr val="B8B8B8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>
            <a:off x="816610" y="39878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>
            <a:off x="981710" y="42037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buFont typeface="Arial"/>
              <a:defRPr/>
            </a:pP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공지사항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prstName"/>
          <p:cNvSpPr/>
          <p:nvPr/>
        </p:nvSpPr>
        <p:spPr>
          <a:xfrm>
            <a:off x="2366010" y="5911850"/>
            <a:ext cx="469900" cy="469900"/>
          </a:xfrm>
          <a:prstGeom prst="heart">
            <a:avLst/>
          </a:prstGeom>
          <a:solidFill>
            <a:srgbClr val="82A2F5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"/>
          <p:cNvSpPr txBox="1"/>
          <p:nvPr/>
        </p:nvSpPr>
        <p:spPr>
          <a:xfrm>
            <a:off x="586105" y="3429000"/>
            <a:ext cx="2516505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1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KIM MIN JUN</a:t>
            </a:r>
          </a:p>
        </p:txBody>
      </p:sp>
      <p:sp>
        <p:nvSpPr>
          <p:cNvPr id="20" name="TextBox"/>
          <p:cNvSpPr txBox="1"/>
          <p:nvPr/>
        </p:nvSpPr>
        <p:spPr>
          <a:xfrm>
            <a:off x="4663440" y="3429000"/>
            <a:ext cx="2516505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1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KIM MIN JUN</a:t>
            </a:r>
          </a:p>
        </p:txBody>
      </p:sp>
      <p:sp>
        <p:nvSpPr>
          <p:cNvPr id="21" name="prstName"/>
          <p:cNvSpPr/>
          <p:nvPr/>
        </p:nvSpPr>
        <p:spPr>
          <a:xfrm>
            <a:off x="9261476" y="11176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>
            <a:off x="9426576" y="13335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</a:t>
            </a:r>
            <a:endParaRPr lang="ko-KR" altLang="en-US"/>
          </a:p>
        </p:txBody>
      </p:sp>
      <p:sp>
        <p:nvSpPr>
          <p:cNvPr id="23" name="prstName"/>
          <p:cNvSpPr/>
          <p:nvPr/>
        </p:nvSpPr>
        <p:spPr>
          <a:xfrm>
            <a:off x="10810876" y="3041650"/>
            <a:ext cx="469900" cy="469900"/>
          </a:xfrm>
          <a:prstGeom prst="heart">
            <a:avLst/>
          </a:prstGeom>
          <a:solidFill>
            <a:srgbClr val="F9E7B4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"/>
          <p:cNvSpPr txBox="1"/>
          <p:nvPr/>
        </p:nvSpPr>
        <p:spPr>
          <a:xfrm>
            <a:off x="9032240" y="3429000"/>
            <a:ext cx="2516505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1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LEE JI WON</a:t>
            </a:r>
          </a:p>
        </p:txBody>
      </p:sp>
      <p:sp>
        <p:nvSpPr>
          <p:cNvPr id="25" name="TextBox"/>
          <p:cNvSpPr txBox="1"/>
          <p:nvPr/>
        </p:nvSpPr>
        <p:spPr>
          <a:xfrm>
            <a:off x="586105" y="6313170"/>
            <a:ext cx="2516505" cy="381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9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CHO HYUN KYU</a:t>
            </a:r>
          </a:p>
        </p:txBody>
      </p:sp>
      <p:sp>
        <p:nvSpPr>
          <p:cNvPr id="26" name="TextBox"/>
          <p:cNvSpPr txBox="1"/>
          <p:nvPr/>
        </p:nvSpPr>
        <p:spPr>
          <a:xfrm>
            <a:off x="4663440" y="6291580"/>
            <a:ext cx="2516505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CHO HEE SOO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1900" b="0" i="0">
              <a:solidFill>
                <a:schemeClr val="bg1"/>
              </a:solidFill>
              <a:latin typeface="Segoe Print"/>
              <a:ea typeface="Segoe Print"/>
              <a:cs typeface="Segoe Print"/>
            </a:endParaRPr>
          </a:p>
        </p:txBody>
      </p:sp>
      <p:sp>
        <p:nvSpPr>
          <p:cNvPr id="27" name="TextBox"/>
          <p:cNvSpPr txBox="1"/>
          <p:nvPr/>
        </p:nvSpPr>
        <p:spPr>
          <a:xfrm>
            <a:off x="8696325" y="6297930"/>
            <a:ext cx="31750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1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HAN JI WON</a:t>
            </a:r>
            <a:endParaRPr lang="ko-KR" altLang="en-US" sz="2100" b="0" i="0">
              <a:solidFill>
                <a:schemeClr val="bg1"/>
              </a:solidFill>
              <a:latin typeface="Segoe Print"/>
              <a:ea typeface="Segoe Print"/>
              <a:cs typeface="Segoe Print"/>
            </a:endParaRPr>
          </a:p>
        </p:txBody>
      </p:sp>
    </p:spTree>
    <p:extLst>
      <p:ext uri="{BB962C8B-B14F-4D97-AF65-F5344CB8AC3E}">
        <p14:creationId xmlns:p14="http://schemas.microsoft.com/office/powerpoint/2010/main" val="3742444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❶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②③④⑤⑥⑦⑧⑨⑩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271574" y="84018"/>
            <a:ext cx="5359195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JOIN &amp; LOGIN</a:t>
            </a: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4620" y="261620"/>
            <a:ext cx="6853556" cy="2476500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00326" y="1240154"/>
            <a:ext cx="4943475" cy="3924936"/>
          </a:xfrm>
          <a:prstGeom prst="rect">
            <a:avLst/>
          </a:prstGeom>
        </p:spPr>
      </p:pic>
      <p:pic>
        <p:nvPicPr>
          <p:cNvPr id="7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42225" y="2990849"/>
            <a:ext cx="4248150" cy="1171575"/>
          </a:xfrm>
          <a:prstGeom prst="rect">
            <a:avLst/>
          </a:prstGeom>
        </p:spPr>
      </p:pic>
      <p:sp>
        <p:nvSpPr>
          <p:cNvPr id="8" name="prstName"/>
          <p:cNvSpPr/>
          <p:nvPr/>
        </p:nvSpPr>
        <p:spPr>
          <a:xfrm>
            <a:off x="5805843" y="825500"/>
            <a:ext cx="457203" cy="190500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 rot="18240000" flipH="1" flipV="1">
            <a:off x="5158203" y="1265410"/>
            <a:ext cx="846339" cy="175943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 rot="60000" flipV="1">
            <a:off x="2719675" y="5170875"/>
            <a:ext cx="676440" cy="60966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401352" y="5482809"/>
            <a:ext cx="335089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메인페이지에서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클릭하면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이동가능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같은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2" name="prstName"/>
          <p:cNvSpPr/>
          <p:nvPr/>
        </p:nvSpPr>
        <p:spPr>
          <a:xfrm>
            <a:off x="8402993" y="3644900"/>
            <a:ext cx="2774913" cy="517524"/>
          </a:xfrm>
          <a:prstGeom prst="rect">
            <a:avLst/>
          </a:prstGeom>
          <a:noFill/>
          <a:ln w="1905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60000" flipV="1">
            <a:off x="7829535" y="4165904"/>
            <a:ext cx="484921" cy="60966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319427" y="4414104"/>
            <a:ext cx="3093720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중복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검사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통해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사용하기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적합한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아이디인지를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구분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사용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아이디라면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같은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5" name="prstName"/>
          <p:cNvSpPr/>
          <p:nvPr/>
        </p:nvSpPr>
        <p:spPr>
          <a:xfrm>
            <a:off x="5469255" y="1949450"/>
            <a:ext cx="698500" cy="323849"/>
          </a:xfrm>
          <a:prstGeom prst="flowChartConnector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 rot="13260000" flipH="1" flipV="1">
            <a:off x="5920094" y="2705181"/>
            <a:ext cx="1867194" cy="175943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5244" y="4338951"/>
            <a:ext cx="2647328" cy="2222867"/>
          </a:xfrm>
          <a:prstGeom prst="rect">
            <a:avLst/>
          </a:prstGeom>
        </p:spPr>
      </p:pic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❶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②③④⑤⑥⑦⑧⑨⑩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271574" y="84018"/>
            <a:ext cx="5359195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JOIN &amp; LOGIN</a:t>
            </a: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30325" y="1101090"/>
            <a:ext cx="3656329" cy="2997835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57825" y="1101090"/>
            <a:ext cx="3427294" cy="2997834"/>
          </a:xfrm>
          <a:prstGeom prst="rect">
            <a:avLst/>
          </a:prstGeom>
        </p:spPr>
      </p:pic>
      <p:sp>
        <p:nvSpPr>
          <p:cNvPr id="9" name="prstName"/>
          <p:cNvSpPr/>
          <p:nvPr/>
        </p:nvSpPr>
        <p:spPr>
          <a:xfrm rot="60000" flipV="1">
            <a:off x="1590165" y="4102417"/>
            <a:ext cx="676440" cy="700229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71052" y="4456014"/>
            <a:ext cx="2448904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필수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입력칸에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올바르지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않은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값을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입력한다면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빨간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가이드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글씨가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줄에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생성됨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11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29906" y="269837"/>
            <a:ext cx="3119754" cy="2571153"/>
          </a:xfrm>
          <a:prstGeom prst="rect">
            <a:avLst/>
          </a:prstGeom>
        </p:spPr>
      </p:pic>
      <p:sp>
        <p:nvSpPr>
          <p:cNvPr id="12" name="prstName"/>
          <p:cNvSpPr/>
          <p:nvPr/>
        </p:nvSpPr>
        <p:spPr>
          <a:xfrm rot="10800000" flipH="1" flipV="1">
            <a:off x="4381489" y="2267031"/>
            <a:ext cx="127319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6581467" y="2872740"/>
            <a:ext cx="524818" cy="232568"/>
          </a:xfrm>
          <a:prstGeom prst="flowChartConnector">
            <a:avLst/>
          </a:prstGeom>
          <a:noFill/>
          <a:ln w="22225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 rot="9600000" flipH="1" flipV="1">
            <a:off x="7065896" y="2713225"/>
            <a:ext cx="96236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>
            <a:off x="7552093" y="3819524"/>
            <a:ext cx="457203" cy="190500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60000" flipV="1">
            <a:off x="8981397" y="2843189"/>
            <a:ext cx="262999" cy="323657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247797" y="2968844"/>
            <a:ext cx="263144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우편번호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클릭할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주소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72207" y="5520909"/>
            <a:ext cx="2053590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성공하면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축하메세지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생성됨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시작하기 버튼을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누르면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창으로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endParaRPr kumimoji="0" lang="en-US" altLang="ko-KR" sz="1200" b="1" i="0" u="sng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22" name="group"/>
          <p:cNvGrpSpPr/>
          <p:nvPr/>
        </p:nvGrpSpPr>
        <p:grpSpPr>
          <a:xfrm>
            <a:off x="8295005" y="4955972"/>
            <a:ext cx="670560" cy="572338"/>
            <a:chOff x="8295005" y="5035550"/>
            <a:chExt cx="670560" cy="492760"/>
          </a:xfrm>
        </p:grpSpPr>
        <p:cxnSp>
          <p:nvCxnSpPr>
            <p:cNvPr id="23" name="prstName"/>
            <p:cNvCxnSpPr/>
            <p:nvPr/>
          </p:nvCxnSpPr>
          <p:spPr>
            <a:xfrm rot="16200000" flipH="1">
              <a:off x="8649249" y="5211929"/>
              <a:ext cx="492758" cy="140008"/>
            </a:xfrm>
            <a:prstGeom prst="line">
              <a:avLst/>
            </a:prstGeom>
            <a:ln w="19050">
              <a:solidFill>
                <a:srgbClr val="683333">
                  <a:alpha val="10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prstName"/>
            <p:cNvCxnSpPr/>
            <p:nvPr/>
          </p:nvCxnSpPr>
          <p:spPr>
            <a:xfrm>
              <a:off x="8295068" y="5297934"/>
              <a:ext cx="670564" cy="223980"/>
            </a:xfrm>
            <a:prstGeom prst="line">
              <a:avLst/>
            </a:prstGeom>
            <a:ln w="19050">
              <a:solidFill>
                <a:srgbClr val="683333">
                  <a:alpha val="10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prstName"/>
          <p:cNvSpPr/>
          <p:nvPr/>
        </p:nvSpPr>
        <p:spPr>
          <a:xfrm rot="60000" flipV="1">
            <a:off x="7939441" y="4021503"/>
            <a:ext cx="731726" cy="396447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7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674100" y="3768725"/>
            <a:ext cx="2918485" cy="1347138"/>
          </a:xfrm>
          <a:prstGeom prst="rect">
            <a:avLst/>
          </a:prstGeom>
        </p:spPr>
      </p:pic>
      <p:sp>
        <p:nvSpPr>
          <p:cNvPr id="19" name="prstName"/>
          <p:cNvSpPr/>
          <p:nvPr/>
        </p:nvSpPr>
        <p:spPr>
          <a:xfrm rot="20580000" flipH="1" flipV="1">
            <a:off x="8065194" y="4867356"/>
            <a:ext cx="74612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01750" y="1062990"/>
            <a:ext cx="3150797" cy="1733692"/>
          </a:xfrm>
          <a:prstGeom prst="rect">
            <a:avLst/>
          </a:prstGeom>
        </p:spPr>
      </p:pic>
      <p:pic>
        <p:nvPicPr>
          <p:cNvPr id="29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54821" y="3404027"/>
            <a:ext cx="2564233" cy="1713427"/>
          </a:xfrm>
          <a:prstGeom prst="rect">
            <a:avLst/>
          </a:prstGeom>
        </p:spPr>
      </p:pic>
      <p:grpSp>
        <p:nvGrpSpPr>
          <p:cNvPr id="5" name="group"/>
          <p:cNvGrpSpPr/>
          <p:nvPr/>
        </p:nvGrpSpPr>
        <p:grpSpPr>
          <a:xfrm>
            <a:off x="6200775" y="83820"/>
            <a:ext cx="5169535" cy="1867535"/>
            <a:chOff x="5532120" y="83820"/>
            <a:chExt cx="5169535" cy="1867535"/>
          </a:xfrm>
        </p:grpSpPr>
        <p:pic>
          <p:nvPicPr>
            <p:cNvPr id="6" name="Pic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532120" y="83820"/>
              <a:ext cx="5169536" cy="1867988"/>
            </a:xfrm>
            <a:prstGeom prst="rect">
              <a:avLst/>
            </a:prstGeom>
          </p:spPr>
        </p:pic>
        <p:sp>
          <p:nvSpPr>
            <p:cNvPr id="7" name="prstName"/>
            <p:cNvSpPr/>
            <p:nvPr/>
          </p:nvSpPr>
          <p:spPr>
            <a:xfrm>
              <a:off x="6346389" y="516414"/>
              <a:ext cx="285711" cy="144780"/>
            </a:xfrm>
            <a:prstGeom prst="rect">
              <a:avLst/>
            </a:prstGeom>
            <a:noFill/>
            <a:ln w="22225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30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54880" y="1001813"/>
            <a:ext cx="2861154" cy="2664680"/>
          </a:xfrm>
          <a:prstGeom prst="rect">
            <a:avLst/>
          </a:prstGeom>
        </p:spPr>
      </p:pic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❶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②③④⑤⑥⑦⑧⑨⑩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271574" y="84018"/>
            <a:ext cx="5359195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JOIN &amp; LOGIN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7348" y="2041744"/>
            <a:ext cx="2904547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메인페이지에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있는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창으로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본인의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비번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실행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</a:p>
        </p:txBody>
      </p:sp>
      <p:sp>
        <p:nvSpPr>
          <p:cNvPr id="11" name="prstName"/>
          <p:cNvSpPr/>
          <p:nvPr/>
        </p:nvSpPr>
        <p:spPr>
          <a:xfrm>
            <a:off x="4948567" y="3359150"/>
            <a:ext cx="850902" cy="221615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5837570" y="3359468"/>
            <a:ext cx="917577" cy="221297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18120000" flipH="1" flipV="1">
            <a:off x="6594568" y="798637"/>
            <a:ext cx="55656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 rot="1980000" flipH="1" flipV="1">
            <a:off x="4038895" y="3005165"/>
            <a:ext cx="994784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 rot="9960000" flipH="1" flipV="1">
            <a:off x="7416890" y="2931214"/>
            <a:ext cx="95880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16200000" flipH="1" flipV="1">
            <a:off x="2581281" y="3086577"/>
            <a:ext cx="591184" cy="119059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 rot="11280000" flipH="1" flipV="1">
            <a:off x="6754859" y="3580211"/>
            <a:ext cx="1184585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665897" y="4673819"/>
            <a:ext cx="244919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찾기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이름과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이메일만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클릭할 시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기존 아이디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endParaRPr kumimoji="0" lang="en-US" altLang="ko-KR" sz="1200" b="1" i="0" u="sng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48847" y="4216619"/>
            <a:ext cx="244919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비밀번호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찾기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이메일만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비밀번호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클릭하면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임시 비밀번호 발급 가능</a:t>
            </a:r>
            <a:endParaRPr kumimoji="0" lang="en-US" altLang="ko-KR" sz="1200" b="1" i="0" u="sng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5" name="prstName"/>
          <p:cNvSpPr/>
          <p:nvPr/>
        </p:nvSpPr>
        <p:spPr>
          <a:xfrm rot="5460000" flipH="1" flipV="1">
            <a:off x="7040789" y="5368019"/>
            <a:ext cx="602106" cy="700229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7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700980" y="5410745"/>
            <a:ext cx="3246828" cy="1253057"/>
          </a:xfrm>
          <a:prstGeom prst="rect">
            <a:avLst/>
          </a:prstGeom>
        </p:spPr>
      </p:pic>
      <p:sp>
        <p:nvSpPr>
          <p:cNvPr id="21" name="prstName"/>
          <p:cNvSpPr/>
          <p:nvPr/>
        </p:nvSpPr>
        <p:spPr>
          <a:xfrm rot="16200000" flipH="1" flipV="1">
            <a:off x="8844308" y="5242813"/>
            <a:ext cx="461600" cy="119059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1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48805" y="3441700"/>
            <a:ext cx="2474508" cy="837694"/>
          </a:xfrm>
          <a:prstGeom prst="rect">
            <a:avLst/>
          </a:prstGeom>
        </p:spPr>
      </p:pic>
      <p:sp>
        <p:nvSpPr>
          <p:cNvPr id="23" name="prstName"/>
          <p:cNvSpPr/>
          <p:nvPr/>
        </p:nvSpPr>
        <p:spPr>
          <a:xfrm rot="16140000" flipH="1" flipV="1">
            <a:off x="2649453" y="4294486"/>
            <a:ext cx="48087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394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❷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③④⑤⑥⑦⑧⑨⑩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271574" y="84018"/>
            <a:ext cx="4991529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MAIN PAGE</a:t>
            </a: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8000" y="141369"/>
            <a:ext cx="5266056" cy="6579471"/>
          </a:xfrm>
          <a:prstGeom prst="rect">
            <a:avLst/>
          </a:prstGeom>
        </p:spPr>
      </p:pic>
      <p:sp>
        <p:nvSpPr>
          <p:cNvPr id="6" name="prstName"/>
          <p:cNvSpPr/>
          <p:nvPr/>
        </p:nvSpPr>
        <p:spPr>
          <a:xfrm>
            <a:off x="4260850" y="263525"/>
            <a:ext cx="1387818" cy="321945"/>
          </a:xfrm>
          <a:prstGeom prst="ellipse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>
            <a:off x="7958456" y="152400"/>
            <a:ext cx="1628775" cy="51435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>
            <a:off x="4318001" y="1257300"/>
            <a:ext cx="5266054" cy="32385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>
            <a:off x="7055512" y="2252028"/>
            <a:ext cx="1019951" cy="120110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>
            <a:off x="4462780" y="4410075"/>
            <a:ext cx="1628775" cy="51435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 rot="5460000">
            <a:off x="9817752" y="47495"/>
            <a:ext cx="645861" cy="1096425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60548" y="928589"/>
            <a:ext cx="244919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제품명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찜하기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편리하고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다양한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기능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구현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3" name="prstName"/>
          <p:cNvSpPr/>
          <p:nvPr/>
        </p:nvSpPr>
        <p:spPr>
          <a:xfrm rot="19080000" flipH="1" flipV="1">
            <a:off x="3771619" y="748045"/>
            <a:ext cx="858330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586522" y="1181319"/>
            <a:ext cx="244919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로그아웃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공지사항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등등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개인정보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및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나의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쇼핑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정보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5" name="prstName"/>
          <p:cNvSpPr/>
          <p:nvPr/>
        </p:nvSpPr>
        <p:spPr>
          <a:xfrm rot="12840000" flipH="1" flipV="1">
            <a:off x="9187140" y="1716909"/>
            <a:ext cx="775000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945372" y="2094449"/>
            <a:ext cx="2051683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카테고리별로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구분되어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있는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품목들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</a:p>
        </p:txBody>
      </p:sp>
      <p:sp>
        <p:nvSpPr>
          <p:cNvPr id="17" name="prstName"/>
          <p:cNvSpPr/>
          <p:nvPr/>
        </p:nvSpPr>
        <p:spPr>
          <a:xfrm rot="11520000" flipH="1" flipV="1">
            <a:off x="7997342" y="3256535"/>
            <a:ext cx="1615447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660255" y="3504149"/>
            <a:ext cx="222313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그림 아이콘 클릭 시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랜덤으로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추천 상품이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화면에 출력 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9" name="prstName"/>
          <p:cNvSpPr/>
          <p:nvPr/>
        </p:nvSpPr>
        <p:spPr>
          <a:xfrm rot="21540000" flipH="1" flipV="1">
            <a:off x="3764116" y="4569126"/>
            <a:ext cx="697154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538605" y="4563329"/>
            <a:ext cx="222313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쇼핑몰 에서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가장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인기가 많은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BEST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추천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❷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③④⑤⑥⑦⑧⑨⑩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271574" y="84018"/>
            <a:ext cx="4991529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MAIN PAGE</a:t>
            </a:r>
          </a:p>
        </p:txBody>
      </p:sp>
      <p:grpSp>
        <p:nvGrpSpPr>
          <p:cNvPr id="5" name="group"/>
          <p:cNvGrpSpPr/>
          <p:nvPr/>
        </p:nvGrpSpPr>
        <p:grpSpPr>
          <a:xfrm>
            <a:off x="1198880" y="1135380"/>
            <a:ext cx="4330700" cy="1734820"/>
            <a:chOff x="1198880" y="1135380"/>
            <a:chExt cx="4330700" cy="1734820"/>
          </a:xfrm>
        </p:grpSpPr>
        <p:pic>
          <p:nvPicPr>
            <p:cNvPr id="6" name="Pic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99415" y="1135380"/>
              <a:ext cx="4330528" cy="1734820"/>
            </a:xfrm>
            <a:prstGeom prst="rect">
              <a:avLst/>
            </a:prstGeom>
          </p:spPr>
        </p:pic>
        <p:sp>
          <p:nvSpPr>
            <p:cNvPr id="7" name="prstName"/>
            <p:cNvSpPr/>
            <p:nvPr/>
          </p:nvSpPr>
          <p:spPr>
            <a:xfrm>
              <a:off x="2796211" y="1179830"/>
              <a:ext cx="400711" cy="207645"/>
            </a:xfrm>
            <a:prstGeom prst="flowChartConnector">
              <a:avLst/>
            </a:prstGeom>
            <a:noFill/>
            <a:ln w="22225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prstName"/>
            <p:cNvSpPr/>
            <p:nvPr/>
          </p:nvSpPr>
          <p:spPr>
            <a:xfrm>
              <a:off x="1618300" y="2365375"/>
              <a:ext cx="136210" cy="100330"/>
            </a:xfrm>
            <a:prstGeom prst="rect">
              <a:avLst/>
            </a:prstGeom>
            <a:noFill/>
            <a:ln w="12700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prstName"/>
            <p:cNvSpPr/>
            <p:nvPr/>
          </p:nvSpPr>
          <p:spPr>
            <a:xfrm>
              <a:off x="2704785" y="2365375"/>
              <a:ext cx="141927" cy="100965"/>
            </a:xfrm>
            <a:prstGeom prst="rect">
              <a:avLst/>
            </a:prstGeom>
            <a:noFill/>
            <a:ln w="12700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prstName"/>
            <p:cNvSpPr/>
            <p:nvPr/>
          </p:nvSpPr>
          <p:spPr>
            <a:xfrm>
              <a:off x="4009710" y="2365692"/>
              <a:ext cx="133988" cy="100172"/>
            </a:xfrm>
            <a:prstGeom prst="rect">
              <a:avLst/>
            </a:prstGeom>
            <a:noFill/>
            <a:ln w="12700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prstName"/>
            <p:cNvSpPr/>
            <p:nvPr/>
          </p:nvSpPr>
          <p:spPr>
            <a:xfrm>
              <a:off x="5027143" y="2365851"/>
              <a:ext cx="128588" cy="100013"/>
            </a:xfrm>
            <a:prstGeom prst="rect">
              <a:avLst/>
            </a:prstGeom>
            <a:noFill/>
            <a:ln w="12700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2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66595" y="4204335"/>
            <a:ext cx="4036059" cy="2361524"/>
          </a:xfrm>
          <a:prstGeom prst="rect">
            <a:avLst/>
          </a:prstGeom>
        </p:spPr>
      </p:pic>
      <p:grpSp>
        <p:nvGrpSpPr>
          <p:cNvPr id="13" name="group"/>
          <p:cNvGrpSpPr/>
          <p:nvPr/>
        </p:nvGrpSpPr>
        <p:grpSpPr>
          <a:xfrm>
            <a:off x="3720465" y="3083560"/>
            <a:ext cx="4542790" cy="907415"/>
            <a:chOff x="3707765" y="3397250"/>
            <a:chExt cx="4542790" cy="907415"/>
          </a:xfrm>
        </p:grpSpPr>
        <p:pic>
          <p:nvPicPr>
            <p:cNvPr id="14" name="Pic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707765" y="3397828"/>
              <a:ext cx="4542792" cy="907461"/>
            </a:xfrm>
            <a:prstGeom prst="rect">
              <a:avLst/>
            </a:prstGeom>
          </p:spPr>
        </p:pic>
        <p:sp>
          <p:nvSpPr>
            <p:cNvPr id="15" name="prstName"/>
            <p:cNvSpPr/>
            <p:nvPr/>
          </p:nvSpPr>
          <p:spPr>
            <a:xfrm>
              <a:off x="3848100" y="3518534"/>
              <a:ext cx="2675256" cy="672466"/>
            </a:xfrm>
            <a:prstGeom prst="rect">
              <a:avLst/>
            </a:prstGeom>
            <a:noFill/>
            <a:ln w="25400">
              <a:solidFill>
                <a:srgbClr val="683333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prstName"/>
            <p:cNvSpPr/>
            <p:nvPr/>
          </p:nvSpPr>
          <p:spPr>
            <a:xfrm>
              <a:off x="6615742" y="3594100"/>
              <a:ext cx="545847" cy="476886"/>
            </a:xfrm>
            <a:prstGeom prst="flowChartConnector">
              <a:avLst/>
            </a:prstGeom>
            <a:noFill/>
            <a:ln w="22225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prstName"/>
            <p:cNvSpPr/>
            <p:nvPr/>
          </p:nvSpPr>
          <p:spPr>
            <a:xfrm>
              <a:off x="7228205" y="3518535"/>
              <a:ext cx="742950" cy="673100"/>
            </a:xfrm>
            <a:prstGeom prst="rect">
              <a:avLst/>
            </a:prstGeom>
            <a:noFill/>
            <a:ln w="19050">
              <a:solidFill>
                <a:srgbClr val="683333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prstName"/>
          <p:cNvSpPr/>
          <p:nvPr/>
        </p:nvSpPr>
        <p:spPr>
          <a:xfrm rot="5460000" flipH="1" flipV="1">
            <a:off x="3232408" y="2794199"/>
            <a:ext cx="541553" cy="706950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 rot="60000" flipH="1" flipV="1">
            <a:off x="6021730" y="3738818"/>
            <a:ext cx="863073" cy="981585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prstName"/>
          <p:cNvSpPr/>
          <p:nvPr/>
        </p:nvSpPr>
        <p:spPr>
          <a:xfrm>
            <a:off x="4619940" y="287655"/>
            <a:ext cx="1385255" cy="847767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005195" y="110709"/>
            <a:ext cx="222313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검색창에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찾는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키워드를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키워드가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포함된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모든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제품이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결과로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출력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2" name="prstName"/>
          <p:cNvSpPr/>
          <p:nvPr/>
        </p:nvSpPr>
        <p:spPr>
          <a:xfrm rot="10800000" flipH="1" flipV="1">
            <a:off x="5771351" y="5244131"/>
            <a:ext cx="1120940" cy="282274"/>
          </a:xfrm>
          <a:prstGeom prst="rightArrow">
            <a:avLst>
              <a:gd name="adj1" fmla="val 6788"/>
              <a:gd name="adj2" fmla="val 57941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892290" y="5244049"/>
            <a:ext cx="2363709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♡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모양의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위시리스트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)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본인이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담아둔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리스트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4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63256" y="1290320"/>
            <a:ext cx="3797300" cy="2248541"/>
          </a:xfrm>
          <a:prstGeom prst="rect">
            <a:avLst/>
          </a:prstGeom>
        </p:spPr>
      </p:pic>
      <p:sp>
        <p:nvSpPr>
          <p:cNvPr id="25" name="prstName"/>
          <p:cNvSpPr/>
          <p:nvPr/>
        </p:nvSpPr>
        <p:spPr>
          <a:xfrm rot="10800000" flipH="1" flipV="1">
            <a:off x="7740908" y="2500829"/>
            <a:ext cx="541553" cy="706950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prstName"/>
          <p:cNvSpPr/>
          <p:nvPr/>
        </p:nvSpPr>
        <p:spPr>
          <a:xfrm rot="16200000" flipH="1" flipV="1">
            <a:off x="10094538" y="3797334"/>
            <a:ext cx="921504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443720" y="4346159"/>
            <a:ext cx="222313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카트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모양의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본인이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담아둔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리스트</a:t>
            </a:r>
            <a:b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즉시 주문 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8" name="그림 27" descr="텍스트, 공구, 톱이(가) 표시된 사진&#10;&#10;자동 생성된 설명">
            <a:extLst>
              <a:ext uri="{FF2B5EF4-FFF2-40B4-BE49-F238E27FC236}">
                <a16:creationId xmlns:a16="http://schemas.microsoft.com/office/drawing/2014/main" id="{9F5E1A93-E443-8D2F-33F2-7922FA9B3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8050" y="3248479"/>
            <a:ext cx="687613" cy="51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❸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④⑤⑥⑦⑧⑨⑩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81074" y="84018"/>
            <a:ext cx="5537835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PRODUCT PAGE</a:t>
            </a: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0795" y="1024927"/>
            <a:ext cx="4825560" cy="4239858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68085" y="1443355"/>
            <a:ext cx="4772497" cy="3441700"/>
          </a:xfrm>
          <a:prstGeom prst="rect">
            <a:avLst/>
          </a:prstGeom>
        </p:spPr>
      </p:pic>
      <p:sp>
        <p:nvSpPr>
          <p:cNvPr id="7" name="prstName"/>
          <p:cNvSpPr/>
          <p:nvPr/>
        </p:nvSpPr>
        <p:spPr>
          <a:xfrm>
            <a:off x="3627770" y="3600768"/>
            <a:ext cx="982965" cy="1339531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6200000" flipH="1">
            <a:off x="2863850" y="4796155"/>
            <a:ext cx="670240" cy="847767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57329" y="5554564"/>
            <a:ext cx="292481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화면에서도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하트 버튼을 누르면 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하기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바로 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 rot="10080000" flipH="1" flipV="1">
            <a:off x="4603465" y="3483234"/>
            <a:ext cx="173405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>
            <a:off x="8704587" y="3780790"/>
            <a:ext cx="733482" cy="41021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9612643" y="3787140"/>
            <a:ext cx="746181" cy="41021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10219697" y="3073725"/>
            <a:ext cx="691581" cy="231459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>
            <a:off x="10444550" y="3787140"/>
            <a:ext cx="377827" cy="403861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219761" y="826970"/>
            <a:ext cx="1341121" cy="736574"/>
          </a:xfrm>
          <a:prstGeom prst="rect">
            <a:avLst/>
          </a:prstGeom>
        </p:spPr>
      </p:pic>
      <p:sp>
        <p:nvSpPr>
          <p:cNvPr id="16" name="prstName"/>
          <p:cNvSpPr/>
          <p:nvPr/>
        </p:nvSpPr>
        <p:spPr>
          <a:xfrm rot="4680000" flipH="1">
            <a:off x="10476540" y="1955489"/>
            <a:ext cx="1339550" cy="768018"/>
          </a:xfrm>
          <a:prstGeom prst="bentArrow">
            <a:avLst>
              <a:gd name="adj1" fmla="val 0"/>
              <a:gd name="adj2" fmla="val 8947"/>
              <a:gd name="adj3" fmla="val 9129"/>
              <a:gd name="adj4" fmla="val 61068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21540000" flipH="1" flipV="1">
            <a:off x="9824487" y="928251"/>
            <a:ext cx="72190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031465" y="153889"/>
            <a:ext cx="268795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 페이지에서 구매를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상품에 대한 수량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조절 가능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수량 변동값에 따른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금액 변동 구현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9" name="prstName"/>
          <p:cNvSpPr/>
          <p:nvPr/>
        </p:nvSpPr>
        <p:spPr>
          <a:xfrm rot="19380000" flipH="1" flipV="1">
            <a:off x="7597711" y="4465271"/>
            <a:ext cx="1254787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947520" y="5016084"/>
            <a:ext cx="1904201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수량을 선택해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 담기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기능 구현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클릭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 페이지로 이동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" name="prstName"/>
          <p:cNvSpPr/>
          <p:nvPr/>
        </p:nvSpPr>
        <p:spPr>
          <a:xfrm rot="16260000" flipH="1" flipV="1">
            <a:off x="9412727" y="4535886"/>
            <a:ext cx="86248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013175" y="5136099"/>
            <a:ext cx="214312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바로 구매하기 버튼을 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즉시 구매 기능 구현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클릭 시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구매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 이동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3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172825" y="3787140"/>
            <a:ext cx="491156" cy="428456"/>
          </a:xfrm>
          <a:prstGeom prst="rect">
            <a:avLst/>
          </a:prstGeom>
        </p:spPr>
      </p:pic>
      <p:sp>
        <p:nvSpPr>
          <p:cNvPr id="24" name="prstName"/>
          <p:cNvSpPr/>
          <p:nvPr/>
        </p:nvSpPr>
        <p:spPr>
          <a:xfrm rot="10800000" flipH="1" flipV="1">
            <a:off x="10826353" y="3916761"/>
            <a:ext cx="335278" cy="141955"/>
          </a:xfrm>
          <a:prstGeom prst="rightArrow">
            <a:avLst>
              <a:gd name="adj1" fmla="val 6713"/>
              <a:gd name="adj2" fmla="val 43511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prstName"/>
          <p:cNvSpPr/>
          <p:nvPr/>
        </p:nvSpPr>
        <p:spPr>
          <a:xfrm rot="16140000" flipH="1" flipV="1">
            <a:off x="10944523" y="4589627"/>
            <a:ext cx="96549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289015" y="5218649"/>
            <a:ext cx="1817226" cy="146304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 페이지내에서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찜기능 구현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♡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아이콘 클릭시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빨간색 하트로 변경되며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위시리스트에 즉시 추가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7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561830" y="2834330"/>
            <a:ext cx="1094026" cy="22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4398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1423</ep:Words>
  <ep:PresentationFormat>와이드스크린</ep:PresentationFormat>
  <ep:Paragraphs>645</ep:Paragraphs>
  <ep:Slides>23</ep:Slides>
  <ep:Notes>42</ep:Notes>
  <ep:TotalTime>0</ep:TotalTime>
  <ep:HiddenSlides>0</ep:HiddenSlides>
  <ep:MMClips>0</ep:MMClips>
  <ep:HeadingPairs>
    <vt:vector size="4" baseType="variant">
      <vt:variant>
        <vt:lpstr>Themes</vt:lpstr>
      </vt:variant>
      <vt:variant>
        <vt:i4>1</vt:i4>
      </vt:variant>
      <vt:variant>
        <vt:lpstr>Slide Title</vt:lpstr>
      </vt:variant>
      <vt:variant>
        <vt:i4>23</vt:i4>
      </vt:variant>
    </vt:vector>
  </ep:HeadingPairs>
  <ep:TitlesOfParts>
    <vt:vector size="24" baseType="lpstr"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8</vt:lpstr>
      <vt:lpstr>PowerPoint 프레젠테이션</vt:lpstr>
      <vt:lpstr>PowerPoint 프레젠테이션</vt:lpstr>
      <vt:lpstr>PowerPoint 프레젠테이션</vt:lpstr>
      <vt:lpstr>PowerPoint 프레젠테이션</vt:lpstr>
      <vt:lpstr>슬라이드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PowerPoint 프레젠테이션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2022-06-29T07:49:57.000</dcterms:created>
  <dc:creator>tolee</dc:creator>
  <cp:lastModifiedBy>tolee</cp:lastModifiedBy>
  <dcterms:modified xsi:type="dcterms:W3CDTF">2024-02-19T06:49:34.717</dcterms:modified>
  <cp:revision>639</cp:revision>
  <dc:title>PowerPoint 프레젠테이션</dc:title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